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Baekmuk Batang" charset="1" panose="02030600000101010101"/>
      <p:regular r:id="rId11"/>
    </p:embeddedFont>
    <p:embeddedFont>
      <p:font typeface="TDTD뚜루루" charset="1" panose="02000503000000000000"/>
      <p:regular r:id="rId12"/>
    </p:embeddedFont>
    <p:embeddedFont>
      <p:font typeface="TDTD비스켓" charset="1" panose="02000503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unito" charset="1" panose="00000500000000000000"/>
      <p:regular r:id="rId20"/>
    </p:embeddedFont>
    <p:embeddedFont>
      <p:font typeface="Nunito Bold" charset="1" panose="00000800000000000000"/>
      <p:regular r:id="rId21"/>
    </p:embeddedFont>
    <p:embeddedFont>
      <p:font typeface="Nunito Bold Italics" charset="1" panose="00000000000000000000"/>
      <p:regular r:id="rId22"/>
    </p:embeddedFont>
    <p:embeddedFont>
      <p:font typeface="Nunito Light" charset="1" panose="00000400000000000000"/>
      <p:regular r:id="rId23"/>
    </p:embeddedFont>
    <p:embeddedFont>
      <p:font typeface="Nunito Heavy" charset="1" panose="00000000000000000000"/>
      <p:regular r:id="rId24"/>
    </p:embeddedFont>
    <p:embeddedFont>
      <p:font typeface="Nunito Heavy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42" Target="slides/slide17.xml" Type="http://schemas.openxmlformats.org/officeDocument/2006/relationships/slide"/><Relationship Id="rId43" Target="slides/slide18.xml" Type="http://schemas.openxmlformats.org/officeDocument/2006/relationships/slide"/><Relationship Id="rId44" Target="slides/slide19.xml" Type="http://schemas.openxmlformats.org/officeDocument/2006/relationships/slide"/><Relationship Id="rId45" Target="slides/slide20.xml" Type="http://schemas.openxmlformats.org/officeDocument/2006/relationships/slide"/><Relationship Id="rId46" Target="slides/slide21.xml" Type="http://schemas.openxmlformats.org/officeDocument/2006/relationships/slide"/><Relationship Id="rId47" Target="slides/slide22.xml" Type="http://schemas.openxmlformats.org/officeDocument/2006/relationships/slide"/><Relationship Id="rId48" Target="slides/slide23.xml" Type="http://schemas.openxmlformats.org/officeDocument/2006/relationships/slide"/><Relationship Id="rId49" Target="slides/slide24.xml" Type="http://schemas.openxmlformats.org/officeDocument/2006/relationships/slide"/><Relationship Id="rId5" Target="tableStyles.xml" Type="http://schemas.openxmlformats.org/officeDocument/2006/relationships/tableStyles"/><Relationship Id="rId50" Target="slides/slide25.xml" Type="http://schemas.openxmlformats.org/officeDocument/2006/relationships/slide"/><Relationship Id="rId51" Target="slides/slide26.xml" Type="http://schemas.openxmlformats.org/officeDocument/2006/relationships/slide"/><Relationship Id="rId52" Target="slides/slide27.xml" Type="http://schemas.openxmlformats.org/officeDocument/2006/relationships/slide"/><Relationship Id="rId53" Target="slides/slide28.xml" Type="http://schemas.openxmlformats.org/officeDocument/2006/relationships/slide"/><Relationship Id="rId54" Target="slides/slide29.xml" Type="http://schemas.openxmlformats.org/officeDocument/2006/relationships/slide"/><Relationship Id="rId55" Target="slides/slide30.xml" Type="http://schemas.openxmlformats.org/officeDocument/2006/relationships/slide"/><Relationship Id="rId56" Target="slides/slide31.xml" Type="http://schemas.openxmlformats.org/officeDocument/2006/relationships/slide"/><Relationship Id="rId57" Target="slides/slide32.xml" Type="http://schemas.openxmlformats.org/officeDocument/2006/relationships/slide"/><Relationship Id="rId58" Target="slides/slide33.xml" Type="http://schemas.openxmlformats.org/officeDocument/2006/relationships/slide"/><Relationship Id="rId59" Target="slides/slide34.xml" Type="http://schemas.openxmlformats.org/officeDocument/2006/relationships/slide"/><Relationship Id="rId6" Target="fonts/font6.fntdata" Type="http://schemas.openxmlformats.org/officeDocument/2006/relationships/font"/><Relationship Id="rId60" Target="slides/slide3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www.sedaily.com/NewsView/2D3XVS2J38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kosis.kr/statHtml/statHtml.do?orgId=118&amp;tblId=DT_11806_N003&amp;conn_path=I2" TargetMode="External" Type="http://schemas.openxmlformats.org/officeDocument/2006/relationships/hyperlink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https://kosis.kr/statHtml/statHtml.do?orgId=118&amp;tblId=DT_11806_N001&amp;conn_path=I2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kosis.kr/statHtml/statHtml.do?orgId=118&amp;tblId=DT_11806_N011&amp;conn_path=I2" TargetMode="External" Type="http://schemas.openxmlformats.org/officeDocument/2006/relationships/hyperlink"/><Relationship Id="rId9" Target="https://https/kosis.kr/statHtml/statHtml.do?orgId=118&amp;tblId=DT_11806_N004&amp;conn_path=I2kosis.kr/statHtml/statHtml.do?orgId=118&amp;tblId=DT_11806_N016&amp;vw_cd=MT_ZTITLE&amp;list_id=118_11806_ciek6458&amp;seqNo=&amp;lang_mode=ko&amp;language=kor&amp;obj_var_id=&amp;itm_id=&amp;conn_path=MT_ZTITLE" TargetMode="External" Type="http://schemas.openxmlformats.org/officeDocument/2006/relationships/hyperlink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16949" y="189662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9945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8631" y="2924194"/>
            <a:ext cx="14950738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  <a:ea typeface="Fredoka One Bold"/>
              </a:rPr>
              <a:t>행복하자, 우리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762704"/>
            <a:ext cx="9907094" cy="6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  <a:ea typeface="Nunito Bold"/>
              </a:rPr>
              <a:t>아프지 말고.....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111" y="8777991"/>
            <a:ext cx="913941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unito"/>
              </a:rPr>
              <a:t>근속기간 및 직종별 산업재해 발생 추이 및 재해정도 분석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90453" y="5489703"/>
            <a:ext cx="9907094" cy="67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ea typeface="Nunito Bold"/>
              </a:rPr>
              <a:t>우승연     양현우     김문섭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8891" y="687305"/>
            <a:ext cx="9988996" cy="1730229"/>
            <a:chOff x="0" y="0"/>
            <a:chExt cx="26308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0847" cy="455698"/>
            </a:xfrm>
            <a:custGeom>
              <a:avLst/>
              <a:gdLst/>
              <a:ahLst/>
              <a:cxnLst/>
              <a:rect r="r" b="b" t="t" l="l"/>
              <a:pathLst>
                <a:path h="455698" w="2630847">
                  <a:moveTo>
                    <a:pt x="0" y="0"/>
                  </a:moveTo>
                  <a:lnTo>
                    <a:pt x="2630847" y="0"/>
                  </a:lnTo>
                  <a:lnTo>
                    <a:pt x="2630847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308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23668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2629" y="3104748"/>
            <a:ext cx="6309899" cy="4669732"/>
          </a:xfrm>
          <a:custGeom>
            <a:avLst/>
            <a:gdLst/>
            <a:ahLst/>
            <a:cxnLst/>
            <a:rect r="r" b="b" t="t" l="l"/>
            <a:pathLst>
              <a:path h="4669732" w="6309899">
                <a:moveTo>
                  <a:pt x="0" y="0"/>
                </a:moveTo>
                <a:lnTo>
                  <a:pt x="6309899" y="0"/>
                </a:lnTo>
                <a:lnTo>
                  <a:pt x="6309899" y="4669731"/>
                </a:lnTo>
                <a:lnTo>
                  <a:pt x="0" y="4669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3000352"/>
            <a:ext cx="5798072" cy="4878523"/>
          </a:xfrm>
          <a:custGeom>
            <a:avLst/>
            <a:gdLst/>
            <a:ahLst/>
            <a:cxnLst/>
            <a:rect r="r" b="b" t="t" l="l"/>
            <a:pathLst>
              <a:path h="4878523" w="5798072">
                <a:moveTo>
                  <a:pt x="0" y="0"/>
                </a:moveTo>
                <a:lnTo>
                  <a:pt x="5798072" y="0"/>
                </a:lnTo>
                <a:lnTo>
                  <a:pt x="5798072" y="4878523"/>
                </a:lnTo>
                <a:lnTo>
                  <a:pt x="0" y="4878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3110" y="1062336"/>
            <a:ext cx="9200557" cy="8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TDTD뚜루루"/>
                <a:ea typeface="TDTD뚜루루"/>
              </a:rPr>
              <a:t>문섭: 요양재해자들이 당한 사고 유형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1537" y="2350859"/>
            <a:ext cx="2457252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ea typeface="TDTD뚜루루"/>
              </a:rPr>
              <a:t>비율 기반의 중요성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8891" y="687305"/>
            <a:ext cx="9988996" cy="1730229"/>
            <a:chOff x="0" y="0"/>
            <a:chExt cx="26308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0847" cy="455698"/>
            </a:xfrm>
            <a:custGeom>
              <a:avLst/>
              <a:gdLst/>
              <a:ahLst/>
              <a:cxnLst/>
              <a:rect r="r" b="b" t="t" l="l"/>
              <a:pathLst>
                <a:path h="455698" w="2630847">
                  <a:moveTo>
                    <a:pt x="0" y="0"/>
                  </a:moveTo>
                  <a:lnTo>
                    <a:pt x="2630847" y="0"/>
                  </a:lnTo>
                  <a:lnTo>
                    <a:pt x="2630847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308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23668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39013" y="3042816"/>
            <a:ext cx="6273696" cy="4714133"/>
          </a:xfrm>
          <a:custGeom>
            <a:avLst/>
            <a:gdLst/>
            <a:ahLst/>
            <a:cxnLst/>
            <a:rect r="r" b="b" t="t" l="l"/>
            <a:pathLst>
              <a:path h="4714133" w="6273696">
                <a:moveTo>
                  <a:pt x="0" y="0"/>
                </a:moveTo>
                <a:lnTo>
                  <a:pt x="6273696" y="0"/>
                </a:lnTo>
                <a:lnTo>
                  <a:pt x="6273696" y="4714134"/>
                </a:lnTo>
                <a:lnTo>
                  <a:pt x="0" y="4714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46828" y="3042816"/>
            <a:ext cx="6346797" cy="4714133"/>
          </a:xfrm>
          <a:custGeom>
            <a:avLst/>
            <a:gdLst/>
            <a:ahLst/>
            <a:cxnLst/>
            <a:rect r="r" b="b" t="t" l="l"/>
            <a:pathLst>
              <a:path h="4714133" w="6346797">
                <a:moveTo>
                  <a:pt x="0" y="0"/>
                </a:moveTo>
                <a:lnTo>
                  <a:pt x="6346798" y="0"/>
                </a:lnTo>
                <a:lnTo>
                  <a:pt x="6346798" y="4714134"/>
                </a:lnTo>
                <a:lnTo>
                  <a:pt x="0" y="47141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3110" y="1062336"/>
            <a:ext cx="9200557" cy="8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TDTD뚜루루"/>
                <a:ea typeface="TDTD뚜루루"/>
              </a:rPr>
              <a:t>문섭: 요양재해자들이 당한 사고 유형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90479" y="2350859"/>
            <a:ext cx="2239367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DTD뚜루루"/>
                <a:ea typeface="TDTD뚜루루"/>
              </a:rPr>
              <a:t>나무, 삶이자 흉기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8891" y="687305"/>
            <a:ext cx="9988996" cy="1730229"/>
            <a:chOff x="0" y="0"/>
            <a:chExt cx="26308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0847" cy="455698"/>
            </a:xfrm>
            <a:custGeom>
              <a:avLst/>
              <a:gdLst/>
              <a:ahLst/>
              <a:cxnLst/>
              <a:rect r="r" b="b" t="t" l="l"/>
              <a:pathLst>
                <a:path h="455698" w="2630847">
                  <a:moveTo>
                    <a:pt x="0" y="0"/>
                  </a:moveTo>
                  <a:lnTo>
                    <a:pt x="2630847" y="0"/>
                  </a:lnTo>
                  <a:lnTo>
                    <a:pt x="2630847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308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23668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6975" y="3120267"/>
            <a:ext cx="5381004" cy="4046466"/>
          </a:xfrm>
          <a:custGeom>
            <a:avLst/>
            <a:gdLst/>
            <a:ahLst/>
            <a:cxnLst/>
            <a:rect r="r" b="b" t="t" l="l"/>
            <a:pathLst>
              <a:path h="4046466" w="5381004">
                <a:moveTo>
                  <a:pt x="0" y="0"/>
                </a:moveTo>
                <a:lnTo>
                  <a:pt x="5381004" y="0"/>
                </a:lnTo>
                <a:lnTo>
                  <a:pt x="5381004" y="4046466"/>
                </a:lnTo>
                <a:lnTo>
                  <a:pt x="0" y="404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89940" y="2944558"/>
            <a:ext cx="6028794" cy="4397883"/>
          </a:xfrm>
          <a:custGeom>
            <a:avLst/>
            <a:gdLst/>
            <a:ahLst/>
            <a:cxnLst/>
            <a:rect r="r" b="b" t="t" l="l"/>
            <a:pathLst>
              <a:path h="4397883" w="6028794">
                <a:moveTo>
                  <a:pt x="0" y="0"/>
                </a:moveTo>
                <a:lnTo>
                  <a:pt x="6028794" y="0"/>
                </a:lnTo>
                <a:lnTo>
                  <a:pt x="6028794" y="4397884"/>
                </a:lnTo>
                <a:lnTo>
                  <a:pt x="0" y="4397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3110" y="1062336"/>
            <a:ext cx="9200557" cy="8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TDTD뚜루루"/>
                <a:ea typeface="TDTD뚜루루"/>
              </a:rPr>
              <a:t>문섭: 요양재해자들이 당한 사고 유형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6975" y="2350859"/>
            <a:ext cx="274637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ea typeface="TDTD뚜루루"/>
              </a:rPr>
              <a:t>상반된 교통사고 유형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8891" y="687305"/>
            <a:ext cx="9988996" cy="1730229"/>
            <a:chOff x="0" y="0"/>
            <a:chExt cx="26308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0847" cy="455698"/>
            </a:xfrm>
            <a:custGeom>
              <a:avLst/>
              <a:gdLst/>
              <a:ahLst/>
              <a:cxnLst/>
              <a:rect r="r" b="b" t="t" l="l"/>
              <a:pathLst>
                <a:path h="455698" w="2630847">
                  <a:moveTo>
                    <a:pt x="0" y="0"/>
                  </a:moveTo>
                  <a:lnTo>
                    <a:pt x="2630847" y="0"/>
                  </a:lnTo>
                  <a:lnTo>
                    <a:pt x="2630847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308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23668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2090" y="3106143"/>
            <a:ext cx="6209785" cy="4666941"/>
          </a:xfrm>
          <a:custGeom>
            <a:avLst/>
            <a:gdLst/>
            <a:ahLst/>
            <a:cxnLst/>
            <a:rect r="r" b="b" t="t" l="l"/>
            <a:pathLst>
              <a:path h="4666941" w="6209785">
                <a:moveTo>
                  <a:pt x="0" y="0"/>
                </a:moveTo>
                <a:lnTo>
                  <a:pt x="6209784" y="0"/>
                </a:lnTo>
                <a:lnTo>
                  <a:pt x="6209784" y="4666941"/>
                </a:lnTo>
                <a:lnTo>
                  <a:pt x="0" y="4666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2914740"/>
            <a:ext cx="5949856" cy="4801235"/>
          </a:xfrm>
          <a:custGeom>
            <a:avLst/>
            <a:gdLst/>
            <a:ahLst/>
            <a:cxnLst/>
            <a:rect r="r" b="b" t="t" l="l"/>
            <a:pathLst>
              <a:path h="4801235" w="5949856">
                <a:moveTo>
                  <a:pt x="0" y="0"/>
                </a:moveTo>
                <a:lnTo>
                  <a:pt x="5949856" y="0"/>
                </a:lnTo>
                <a:lnTo>
                  <a:pt x="5949856" y="4801235"/>
                </a:lnTo>
                <a:lnTo>
                  <a:pt x="0" y="48012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3110" y="1062336"/>
            <a:ext cx="9200557" cy="8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TDTD뚜루루"/>
                <a:ea typeface="TDTD뚜루루"/>
              </a:rPr>
              <a:t>문섭: 요양재해자들이 당한 사고 유형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2090" y="2350859"/>
            <a:ext cx="3296146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DTD뚜루루"/>
                <a:ea typeface="TDTD뚜루루"/>
              </a:rPr>
              <a:t>회사의 행사는 나의 원수?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8891" y="687305"/>
            <a:ext cx="9988996" cy="1730229"/>
            <a:chOff x="0" y="0"/>
            <a:chExt cx="26308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0847" cy="455698"/>
            </a:xfrm>
            <a:custGeom>
              <a:avLst/>
              <a:gdLst/>
              <a:ahLst/>
              <a:cxnLst/>
              <a:rect r="r" b="b" t="t" l="l"/>
              <a:pathLst>
                <a:path h="455698" w="2630847">
                  <a:moveTo>
                    <a:pt x="0" y="0"/>
                  </a:moveTo>
                  <a:lnTo>
                    <a:pt x="2630847" y="0"/>
                  </a:lnTo>
                  <a:lnTo>
                    <a:pt x="2630847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308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23668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26099" y="2914740"/>
            <a:ext cx="6101663" cy="4686692"/>
          </a:xfrm>
          <a:custGeom>
            <a:avLst/>
            <a:gdLst/>
            <a:ahLst/>
            <a:cxnLst/>
            <a:rect r="r" b="b" t="t" l="l"/>
            <a:pathLst>
              <a:path h="4686692" w="6101663">
                <a:moveTo>
                  <a:pt x="0" y="0"/>
                </a:moveTo>
                <a:lnTo>
                  <a:pt x="6101663" y="0"/>
                </a:lnTo>
                <a:lnTo>
                  <a:pt x="6101663" y="4686692"/>
                </a:lnTo>
                <a:lnTo>
                  <a:pt x="0" y="4686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05924" y="2834494"/>
            <a:ext cx="5536462" cy="4847184"/>
          </a:xfrm>
          <a:custGeom>
            <a:avLst/>
            <a:gdLst/>
            <a:ahLst/>
            <a:cxnLst/>
            <a:rect r="r" b="b" t="t" l="l"/>
            <a:pathLst>
              <a:path h="4847184" w="5536462">
                <a:moveTo>
                  <a:pt x="0" y="0"/>
                </a:moveTo>
                <a:lnTo>
                  <a:pt x="5536462" y="0"/>
                </a:lnTo>
                <a:lnTo>
                  <a:pt x="5536462" y="4847184"/>
                </a:lnTo>
                <a:lnTo>
                  <a:pt x="0" y="4847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93110" y="1062336"/>
            <a:ext cx="9200557" cy="8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TDTD뚜루루"/>
                <a:ea typeface="TDTD뚜루루"/>
              </a:rPr>
              <a:t>문섭: 요양재해자들이 당한 사고 유형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6099" y="2350859"/>
            <a:ext cx="2168128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ea typeface="TDTD뚜루루"/>
              </a:rPr>
              <a:t>발 밑을 조심하자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700227"/>
            <a:chOff x="0" y="0"/>
            <a:chExt cx="4274726" cy="17646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64669"/>
            </a:xfrm>
            <a:custGeom>
              <a:avLst/>
              <a:gdLst/>
              <a:ahLst/>
              <a:cxnLst/>
              <a:rect r="r" b="b" t="t" l="l"/>
              <a:pathLst>
                <a:path h="176466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64669"/>
                  </a:lnTo>
                  <a:lnTo>
                    <a:pt x="0" y="176466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80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2993" y="3156442"/>
            <a:ext cx="417900" cy="428815"/>
          </a:xfrm>
          <a:custGeom>
            <a:avLst/>
            <a:gdLst/>
            <a:ahLst/>
            <a:cxnLst/>
            <a:rect r="r" b="b" t="t" l="l"/>
            <a:pathLst>
              <a:path h="428815" w="417900">
                <a:moveTo>
                  <a:pt x="0" y="0"/>
                </a:moveTo>
                <a:lnTo>
                  <a:pt x="417899" y="0"/>
                </a:lnTo>
                <a:lnTo>
                  <a:pt x="417899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652720"/>
            <a:ext cx="9200557" cy="170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0"/>
              </a:lnSpc>
            </a:pPr>
            <a:r>
              <a:rPr lang="en-US" sz="4907">
                <a:solidFill>
                  <a:srgbClr val="000000"/>
                </a:solidFill>
                <a:latin typeface="Fredoka One Bold"/>
              </a:rPr>
              <a:t>IMPORTANCE AND LIMITATIONS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3000010"/>
            <a:ext cx="65802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의의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67938" y="3000010"/>
            <a:ext cx="6580227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한계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410526" y="3156442"/>
            <a:ext cx="417900" cy="428815"/>
          </a:xfrm>
          <a:custGeom>
            <a:avLst/>
            <a:gdLst/>
            <a:ahLst/>
            <a:cxnLst/>
            <a:rect r="r" b="b" t="t" l="l"/>
            <a:pathLst>
              <a:path h="428815" w="417900">
                <a:moveTo>
                  <a:pt x="0" y="0"/>
                </a:moveTo>
                <a:lnTo>
                  <a:pt x="417900" y="0"/>
                </a:lnTo>
                <a:lnTo>
                  <a:pt x="417900" y="428815"/>
                </a:lnTo>
                <a:lnTo>
                  <a:pt x="0" y="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10650" y="3797040"/>
            <a:ext cx="6580227" cy="419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TDTD뚜루루"/>
              </a:rPr>
              <a:t>정책 입안자에게는 사고 유형별 조사를 통해 사후 사고예방정책 및 대비책을 마련하는 데 중요한 정보가 됨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TDTD뚜루루"/>
              </a:rPr>
              <a:t>본인이 종사하는 업종에 빈번하게 일어나는 사고 유형들을 참고하여 개인 스스로가 사고 예방에 도움이 되는 행동을 취할 수 있음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10526" y="3797040"/>
            <a:ext cx="6580227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TDTD뚜루루"/>
              </a:rPr>
              <a:t>비율 통계 분석도 왜곡이 발생할 수 있음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DTD뚜루루"/>
                <a:ea typeface="TDTD뚜루루"/>
              </a:rPr>
              <a:t>2022년 12년 기준으로 만들어진 자료이기 때문에 시간에 따른 사고 발생 유형의 변화는 고려되지 않음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DTD뚜루루"/>
                <a:ea typeface="TDTD뚜루루"/>
              </a:rPr>
              <a:t>각 직종의 일반적이고 개인적인 지식을 통한 분석이기 때문에 오류/오차의 가능성 존재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6976" y="2459092"/>
            <a:ext cx="12404873" cy="1718380"/>
          </a:xfrm>
          <a:custGeom>
            <a:avLst/>
            <a:gdLst/>
            <a:ahLst/>
            <a:cxnLst/>
            <a:rect r="r" b="b" t="t" l="l"/>
            <a:pathLst>
              <a:path h="1718380" w="12404873">
                <a:moveTo>
                  <a:pt x="0" y="0"/>
                </a:moveTo>
                <a:lnTo>
                  <a:pt x="12404873" y="0"/>
                </a:lnTo>
                <a:lnTo>
                  <a:pt x="12404873" y="1718380"/>
                </a:lnTo>
                <a:lnTo>
                  <a:pt x="0" y="1718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1028" y="4769268"/>
            <a:ext cx="7589406" cy="2906743"/>
          </a:xfrm>
          <a:custGeom>
            <a:avLst/>
            <a:gdLst/>
            <a:ahLst/>
            <a:cxnLst/>
            <a:rect r="r" b="b" t="t" l="l"/>
            <a:pathLst>
              <a:path h="2906743" w="7589406">
                <a:moveTo>
                  <a:pt x="0" y="0"/>
                </a:moveTo>
                <a:lnTo>
                  <a:pt x="7589407" y="0"/>
                </a:lnTo>
                <a:lnTo>
                  <a:pt x="7589407" y="2906743"/>
                </a:lnTo>
                <a:lnTo>
                  <a:pt x="0" y="29067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98136" y="2912875"/>
            <a:ext cx="6361164" cy="4595006"/>
          </a:xfrm>
          <a:custGeom>
            <a:avLst/>
            <a:gdLst/>
            <a:ahLst/>
            <a:cxnLst/>
            <a:rect r="r" b="b" t="t" l="l"/>
            <a:pathLst>
              <a:path h="4595006" w="6361164">
                <a:moveTo>
                  <a:pt x="0" y="0"/>
                </a:moveTo>
                <a:lnTo>
                  <a:pt x="6361164" y="0"/>
                </a:lnTo>
                <a:lnTo>
                  <a:pt x="6361164" y="4595005"/>
                </a:lnTo>
                <a:lnTo>
                  <a:pt x="0" y="45950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고령화와 직종별 산업재해 발생 분석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52477" y="2417534"/>
            <a:ext cx="12183047" cy="5607051"/>
          </a:xfrm>
          <a:custGeom>
            <a:avLst/>
            <a:gdLst/>
            <a:ahLst/>
            <a:cxnLst/>
            <a:rect r="r" b="b" t="t" l="l"/>
            <a:pathLst>
              <a:path h="5607051" w="12183047">
                <a:moveTo>
                  <a:pt x="0" y="0"/>
                </a:moveTo>
                <a:lnTo>
                  <a:pt x="12183046" y="0"/>
                </a:lnTo>
                <a:lnTo>
                  <a:pt x="12183046" y="5607051"/>
                </a:lnTo>
                <a:lnTo>
                  <a:pt x="0" y="5607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요양재해자 수 비교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18789" y="2417534"/>
            <a:ext cx="13250422" cy="6198893"/>
          </a:xfrm>
          <a:custGeom>
            <a:avLst/>
            <a:gdLst/>
            <a:ahLst/>
            <a:cxnLst/>
            <a:rect r="r" b="b" t="t" l="l"/>
            <a:pathLst>
              <a:path h="6198893" w="13250422">
                <a:moveTo>
                  <a:pt x="0" y="0"/>
                </a:moveTo>
                <a:lnTo>
                  <a:pt x="13250422" y="0"/>
                </a:lnTo>
                <a:lnTo>
                  <a:pt x="13250422" y="6198893"/>
                </a:lnTo>
                <a:lnTo>
                  <a:pt x="0" y="6198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사망자 수 비교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25565" y="2035075"/>
            <a:ext cx="13236871" cy="6216850"/>
          </a:xfrm>
          <a:custGeom>
            <a:avLst/>
            <a:gdLst/>
            <a:ahLst/>
            <a:cxnLst/>
            <a:rect r="r" b="b" t="t" l="l"/>
            <a:pathLst>
              <a:path h="6216850" w="13236871">
                <a:moveTo>
                  <a:pt x="0" y="0"/>
                </a:moveTo>
                <a:lnTo>
                  <a:pt x="13236870" y="0"/>
                </a:lnTo>
                <a:lnTo>
                  <a:pt x="13236870" y="6216850"/>
                </a:lnTo>
                <a:lnTo>
                  <a:pt x="0" y="6216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근로자 수 비교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1396" y="2948017"/>
            <a:ext cx="13810562" cy="364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6450" indent="-378225" lvl="1">
              <a:lnSpc>
                <a:spcPts val="7392"/>
              </a:lnSpc>
              <a:buFont typeface="Arial"/>
              <a:buChar char="•"/>
            </a:pPr>
            <a:r>
              <a:rPr lang="en-US" sz="3503" spc="273">
                <a:solidFill>
                  <a:srgbClr val="000000"/>
                </a:solidFill>
                <a:ea typeface="TDTD뚜루루"/>
              </a:rPr>
              <a:t>전체 요양재해자 수와 근속기간별 요양재해자 수</a:t>
            </a:r>
          </a:p>
          <a:p>
            <a:pPr marL="756450" indent="-378225" lvl="1">
              <a:lnSpc>
                <a:spcPts val="7392"/>
              </a:lnSpc>
              <a:buFont typeface="Arial"/>
              <a:buChar char="•"/>
            </a:pPr>
            <a:r>
              <a:rPr lang="en-US" sz="3503" spc="273">
                <a:solidFill>
                  <a:srgbClr val="000000"/>
                </a:solidFill>
                <a:ea typeface="TDTD뚜루루"/>
              </a:rPr>
              <a:t>요양재해자들이 당한 사고 유형 분석</a:t>
            </a:r>
          </a:p>
          <a:p>
            <a:pPr marL="756450" indent="-378225" lvl="1">
              <a:lnSpc>
                <a:spcPts val="7392"/>
              </a:lnSpc>
              <a:buFont typeface="Arial"/>
              <a:buChar char="•"/>
            </a:pPr>
            <a:r>
              <a:rPr lang="en-US" sz="3503" spc="273">
                <a:solidFill>
                  <a:srgbClr val="000000"/>
                </a:solidFill>
                <a:ea typeface="TDTD뚜루루"/>
              </a:rPr>
              <a:t>고령화와 직종간 산업재해 발생 분석</a:t>
            </a:r>
          </a:p>
          <a:p>
            <a:pPr marL="756450" indent="-378225" lvl="1">
              <a:lnSpc>
                <a:spcPts val="7392"/>
              </a:lnSpc>
              <a:buFont typeface="Arial"/>
              <a:buChar char="•"/>
            </a:pPr>
            <a:r>
              <a:rPr lang="en-US" sz="3503" spc="273">
                <a:solidFill>
                  <a:srgbClr val="000000"/>
                </a:solidFill>
                <a:ea typeface="TDTD뚜루루"/>
              </a:rPr>
              <a:t>결론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18789" y="2032531"/>
            <a:ext cx="13250422" cy="6221937"/>
          </a:xfrm>
          <a:custGeom>
            <a:avLst/>
            <a:gdLst/>
            <a:ahLst/>
            <a:cxnLst/>
            <a:rect r="r" b="b" t="t" l="l"/>
            <a:pathLst>
              <a:path h="6221937" w="13250422">
                <a:moveTo>
                  <a:pt x="0" y="0"/>
                </a:moveTo>
                <a:lnTo>
                  <a:pt x="13250422" y="0"/>
                </a:lnTo>
                <a:lnTo>
                  <a:pt x="13250422" y="6221938"/>
                </a:lnTo>
                <a:lnTo>
                  <a:pt x="0" y="6221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현우:요양재해율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ea typeface="TDTD뚜루루"/>
              </a:rPr>
              <a:t>가설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979203"/>
            <a:ext cx="16230600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TDTD뚜루루"/>
              </a:rPr>
              <a:t>매년 산업재해발생률이 증가하고 있음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DTD뚜루루"/>
                <a:ea typeface="TDTD뚜루루"/>
              </a:rPr>
              <a:t>                        →고령화가 진행될수록 산업재해 발생률도 증가?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365229" y="2581484"/>
            <a:ext cx="11557541" cy="5124033"/>
          </a:xfrm>
          <a:custGeom>
            <a:avLst/>
            <a:gdLst/>
            <a:ahLst/>
            <a:cxnLst/>
            <a:rect r="r" b="b" t="t" l="l"/>
            <a:pathLst>
              <a:path h="5124033" w="11557541">
                <a:moveTo>
                  <a:pt x="0" y="0"/>
                </a:moveTo>
                <a:lnTo>
                  <a:pt x="11557542" y="0"/>
                </a:lnTo>
                <a:lnTo>
                  <a:pt x="11557542" y="5124032"/>
                </a:lnTo>
                <a:lnTo>
                  <a:pt x="0" y="5124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ea typeface="TDTD뚜루루"/>
              </a:rPr>
              <a:t>직업별 재해자 요양기간과 연령분포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2906" y="2417534"/>
            <a:ext cx="8431094" cy="3740692"/>
          </a:xfrm>
          <a:custGeom>
            <a:avLst/>
            <a:gdLst/>
            <a:ahLst/>
            <a:cxnLst/>
            <a:rect r="r" b="b" t="t" l="l"/>
            <a:pathLst>
              <a:path h="3740692" w="8431094">
                <a:moveTo>
                  <a:pt x="0" y="0"/>
                </a:moveTo>
                <a:lnTo>
                  <a:pt x="8431094" y="0"/>
                </a:lnTo>
                <a:lnTo>
                  <a:pt x="8431094" y="3740692"/>
                </a:lnTo>
                <a:lnTo>
                  <a:pt x="0" y="3740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44000" y="2369879"/>
            <a:ext cx="8542997" cy="3788347"/>
          </a:xfrm>
          <a:custGeom>
            <a:avLst/>
            <a:gdLst/>
            <a:ahLst/>
            <a:cxnLst/>
            <a:rect r="r" b="b" t="t" l="l"/>
            <a:pathLst>
              <a:path h="3788347" w="8542997">
                <a:moveTo>
                  <a:pt x="0" y="0"/>
                </a:moveTo>
                <a:lnTo>
                  <a:pt x="8542997" y="0"/>
                </a:lnTo>
                <a:lnTo>
                  <a:pt x="8542997" y="3788347"/>
                </a:lnTo>
                <a:lnTo>
                  <a:pt x="0" y="37883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ea typeface="TDTD뚜루루"/>
              </a:rPr>
              <a:t>직업별 재해자 요양기간과 연령분포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6261" y="3243022"/>
            <a:ext cx="6870061" cy="3052493"/>
          </a:xfrm>
          <a:custGeom>
            <a:avLst/>
            <a:gdLst/>
            <a:ahLst/>
            <a:cxnLst/>
            <a:rect r="r" b="b" t="t" l="l"/>
            <a:pathLst>
              <a:path h="3052493" w="6870061">
                <a:moveTo>
                  <a:pt x="0" y="0"/>
                </a:moveTo>
                <a:lnTo>
                  <a:pt x="6870062" y="0"/>
                </a:lnTo>
                <a:lnTo>
                  <a:pt x="6870062" y="3052493"/>
                </a:lnTo>
                <a:lnTo>
                  <a:pt x="0" y="3052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83881" y="3243022"/>
            <a:ext cx="7568147" cy="3357881"/>
          </a:xfrm>
          <a:custGeom>
            <a:avLst/>
            <a:gdLst/>
            <a:ahLst/>
            <a:cxnLst/>
            <a:rect r="r" b="b" t="t" l="l"/>
            <a:pathLst>
              <a:path h="3357881" w="7568147">
                <a:moveTo>
                  <a:pt x="0" y="0"/>
                </a:moveTo>
                <a:lnTo>
                  <a:pt x="7568147" y="0"/>
                </a:lnTo>
                <a:lnTo>
                  <a:pt x="7568147" y="3357881"/>
                </a:lnTo>
                <a:lnTo>
                  <a:pt x="0" y="3357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고령화와 직종별 산업재해 발생 분석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61952" y="2617286"/>
            <a:ext cx="6275778" cy="2785019"/>
          </a:xfrm>
          <a:custGeom>
            <a:avLst/>
            <a:gdLst/>
            <a:ahLst/>
            <a:cxnLst/>
            <a:rect r="r" b="b" t="t" l="l"/>
            <a:pathLst>
              <a:path h="2785019" w="6275778">
                <a:moveTo>
                  <a:pt x="0" y="0"/>
                </a:moveTo>
                <a:lnTo>
                  <a:pt x="6275778" y="0"/>
                </a:lnTo>
                <a:lnTo>
                  <a:pt x="6275778" y="2785019"/>
                </a:lnTo>
                <a:lnTo>
                  <a:pt x="0" y="27850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145980" y="2417534"/>
            <a:ext cx="8033739" cy="3560086"/>
          </a:xfrm>
          <a:custGeom>
            <a:avLst/>
            <a:gdLst/>
            <a:ahLst/>
            <a:cxnLst/>
            <a:rect r="r" b="b" t="t" l="l"/>
            <a:pathLst>
              <a:path h="3560086" w="8033739">
                <a:moveTo>
                  <a:pt x="0" y="0"/>
                </a:moveTo>
                <a:lnTo>
                  <a:pt x="8033739" y="0"/>
                </a:lnTo>
                <a:lnTo>
                  <a:pt x="8033739" y="3560086"/>
                </a:lnTo>
                <a:lnTo>
                  <a:pt x="0" y="35600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73882" y="5514642"/>
            <a:ext cx="8219452" cy="3647568"/>
          </a:xfrm>
          <a:custGeom>
            <a:avLst/>
            <a:gdLst/>
            <a:ahLst/>
            <a:cxnLst/>
            <a:rect r="r" b="b" t="t" l="l"/>
            <a:pathLst>
              <a:path h="3647568" w="8219452">
                <a:moveTo>
                  <a:pt x="0" y="0"/>
                </a:moveTo>
                <a:lnTo>
                  <a:pt x="8219452" y="0"/>
                </a:lnTo>
                <a:lnTo>
                  <a:pt x="8219452" y="3647568"/>
                </a:lnTo>
                <a:lnTo>
                  <a:pt x="0" y="3647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ea typeface="TDTD뚜루루"/>
              </a:rPr>
              <a:t>직종별 재해자 요양기간과 연령분포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54780" y="2441945"/>
            <a:ext cx="12178440" cy="5403111"/>
          </a:xfrm>
          <a:custGeom>
            <a:avLst/>
            <a:gdLst/>
            <a:ahLst/>
            <a:cxnLst/>
            <a:rect r="r" b="b" t="t" l="l"/>
            <a:pathLst>
              <a:path h="5403111" w="12178440">
                <a:moveTo>
                  <a:pt x="0" y="0"/>
                </a:moveTo>
                <a:lnTo>
                  <a:pt x="12178440" y="0"/>
                </a:lnTo>
                <a:lnTo>
                  <a:pt x="12178440" y="5403110"/>
                </a:lnTo>
                <a:lnTo>
                  <a:pt x="0" y="54031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고령화와 직종별 산업재해 발생 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37117" y="2209797"/>
            <a:ext cx="11530047" cy="5118943"/>
          </a:xfrm>
          <a:custGeom>
            <a:avLst/>
            <a:gdLst/>
            <a:ahLst/>
            <a:cxnLst/>
            <a:rect r="r" b="b" t="t" l="l"/>
            <a:pathLst>
              <a:path h="5118943" w="11530047">
                <a:moveTo>
                  <a:pt x="0" y="0"/>
                </a:moveTo>
                <a:lnTo>
                  <a:pt x="11530046" y="0"/>
                </a:lnTo>
                <a:lnTo>
                  <a:pt x="11530046" y="5118943"/>
                </a:lnTo>
                <a:lnTo>
                  <a:pt x="0" y="5118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현우: 고령화와 직종별 산업재해 발생 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37117" y="7252540"/>
            <a:ext cx="11530047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DTD뚜루루"/>
                <a:ea typeface="TDTD뚜루루"/>
              </a:rPr>
              <a:t>-&gt; 직종의 차이는 있으나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DTD뚜루루"/>
                <a:ea typeface="TDTD뚜루루"/>
              </a:rPr>
              <a:t>고령자의 비율이 높을수록 산재발생시 강도가 더 강해지는 경향이 있다.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4272" y="2538282"/>
            <a:ext cx="7201416" cy="5210436"/>
          </a:xfrm>
          <a:custGeom>
            <a:avLst/>
            <a:gdLst/>
            <a:ahLst/>
            <a:cxnLst/>
            <a:rect r="r" b="b" t="t" l="l"/>
            <a:pathLst>
              <a:path h="5210436" w="7201416">
                <a:moveTo>
                  <a:pt x="0" y="0"/>
                </a:moveTo>
                <a:lnTo>
                  <a:pt x="7201416" y="0"/>
                </a:lnTo>
                <a:lnTo>
                  <a:pt x="7201416" y="5210436"/>
                </a:lnTo>
                <a:lnTo>
                  <a:pt x="0" y="5210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11571" y="2840582"/>
            <a:ext cx="6365789" cy="4605836"/>
          </a:xfrm>
          <a:custGeom>
            <a:avLst/>
            <a:gdLst/>
            <a:ahLst/>
            <a:cxnLst/>
            <a:rect r="r" b="b" t="t" l="l"/>
            <a:pathLst>
              <a:path h="4605836" w="6365789">
                <a:moveTo>
                  <a:pt x="0" y="0"/>
                </a:moveTo>
                <a:lnTo>
                  <a:pt x="6365789" y="0"/>
                </a:lnTo>
                <a:lnTo>
                  <a:pt x="6365789" y="4605836"/>
                </a:lnTo>
                <a:lnTo>
                  <a:pt x="0" y="46058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연도별 요양재해자 연령 분포(2017,18)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55240" y="2704869"/>
            <a:ext cx="6455618" cy="4670829"/>
          </a:xfrm>
          <a:custGeom>
            <a:avLst/>
            <a:gdLst/>
            <a:ahLst/>
            <a:cxnLst/>
            <a:rect r="r" b="b" t="t" l="l"/>
            <a:pathLst>
              <a:path h="4670829" w="6455618">
                <a:moveTo>
                  <a:pt x="0" y="0"/>
                </a:moveTo>
                <a:lnTo>
                  <a:pt x="6455618" y="0"/>
                </a:lnTo>
                <a:lnTo>
                  <a:pt x="6455618" y="4670829"/>
                </a:lnTo>
                <a:lnTo>
                  <a:pt x="0" y="4670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161122" y="2733006"/>
            <a:ext cx="6663153" cy="4820987"/>
          </a:xfrm>
          <a:custGeom>
            <a:avLst/>
            <a:gdLst/>
            <a:ahLst/>
            <a:cxnLst/>
            <a:rect r="r" b="b" t="t" l="l"/>
            <a:pathLst>
              <a:path h="4820987" w="6663153">
                <a:moveTo>
                  <a:pt x="0" y="0"/>
                </a:moveTo>
                <a:lnTo>
                  <a:pt x="6663153" y="0"/>
                </a:lnTo>
                <a:lnTo>
                  <a:pt x="6663153" y="4820988"/>
                </a:lnTo>
                <a:lnTo>
                  <a:pt x="0" y="4820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연도별 요양재해자 연령 분포 (2019,20)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6042" y="3186705"/>
            <a:ext cx="1379591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비스켓"/>
                <a:ea typeface="TDTD비스켓"/>
              </a:rPr>
              <a:t>‘삶’, 언제나 ‘직업인’으로만 있을 수는 없는 법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비스켓"/>
                <a:ea typeface="TDTD비스켓"/>
              </a:rPr>
              <a:t>=&gt;’직업인 이후의 삶‘을 조명하자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WHY?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042" y="5183780"/>
            <a:ext cx="1379591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비스켓"/>
                <a:ea typeface="TDTD비스켓"/>
              </a:rPr>
              <a:t>더 이상 ‘직업인’으로서의 삶을 영위할 수 없을 때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비스켓"/>
                <a:ea typeface="TDTD비스켓"/>
              </a:rPr>
              <a:t>‘은퇴’에 있어서 결정적인 요인?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93571" y="2605592"/>
            <a:ext cx="6994167" cy="5060486"/>
          </a:xfrm>
          <a:custGeom>
            <a:avLst/>
            <a:gdLst/>
            <a:ahLst/>
            <a:cxnLst/>
            <a:rect r="r" b="b" t="t" l="l"/>
            <a:pathLst>
              <a:path h="5060486" w="6994167">
                <a:moveTo>
                  <a:pt x="0" y="0"/>
                </a:moveTo>
                <a:lnTo>
                  <a:pt x="6994167" y="0"/>
                </a:lnTo>
                <a:lnTo>
                  <a:pt x="6994167" y="5060486"/>
                </a:lnTo>
                <a:lnTo>
                  <a:pt x="0" y="5060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34735" y="2605592"/>
            <a:ext cx="7015355" cy="5075816"/>
          </a:xfrm>
          <a:custGeom>
            <a:avLst/>
            <a:gdLst/>
            <a:ahLst/>
            <a:cxnLst/>
            <a:rect r="r" b="b" t="t" l="l"/>
            <a:pathLst>
              <a:path h="5075816" w="7015355">
                <a:moveTo>
                  <a:pt x="0" y="0"/>
                </a:moveTo>
                <a:lnTo>
                  <a:pt x="7015356" y="0"/>
                </a:lnTo>
                <a:lnTo>
                  <a:pt x="7015356" y="5075816"/>
                </a:lnTo>
                <a:lnTo>
                  <a:pt x="0" y="5075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  <a:ea typeface="TDTD뚜루루"/>
              </a:rPr>
              <a:t>연도별 요양재해자 연령 분포 (2021,22)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ea typeface="TDTD뚜루루"/>
              </a:rPr>
              <a:t>결론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07891" y="2773049"/>
            <a:ext cx="11872218" cy="487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TDTD뚜루루"/>
                <a:ea typeface="TDTD뚜루루"/>
              </a:rPr>
              <a:t>•매년 산업재해발생률이 증가하고 있다.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TDTD뚜루루"/>
                <a:ea typeface="TDTD뚜루루"/>
              </a:rPr>
              <a:t>•고령자의 비율이 높을수록 사고강도가 강해진다.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TDTD뚜루루"/>
              </a:rPr>
              <a:t>•</a:t>
            </a:r>
          </a:p>
          <a:p>
            <a:pPr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TDTD뚜루루"/>
                <a:ea typeface="TDTD뚜루루"/>
              </a:rPr>
              <a:t>•시간이 지날수록 발생된 요양재해자 중 고령자의 비율이 증가한다.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DTD뚜루루"/>
                <a:ea typeface="TDTD뚜루루"/>
              </a:rPr>
              <a:t> -&gt; 고령화가 진행될수록 산업재해 발생률도 증가할것이다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27048" y="3978076"/>
            <a:ext cx="3490544" cy="4208359"/>
            <a:chOff x="0" y="0"/>
            <a:chExt cx="919320" cy="11083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9320" cy="1108374"/>
            </a:xfrm>
            <a:custGeom>
              <a:avLst/>
              <a:gdLst/>
              <a:ahLst/>
              <a:cxnLst/>
              <a:rect r="r" b="b" t="t" l="l"/>
              <a:pathLst>
                <a:path h="1108374" w="919320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45512" y="687305"/>
            <a:ext cx="6596976" cy="1730229"/>
            <a:chOff x="0" y="0"/>
            <a:chExt cx="17374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7475" cy="455698"/>
            </a:xfrm>
            <a:custGeom>
              <a:avLst/>
              <a:gdLst/>
              <a:ahLst/>
              <a:cxnLst/>
              <a:rect r="r" b="b" t="t" l="l"/>
              <a:pathLst>
                <a:path h="455698" w="1737475">
                  <a:moveTo>
                    <a:pt x="0" y="0"/>
                  </a:moveTo>
                  <a:lnTo>
                    <a:pt x="1737475" y="0"/>
                  </a:lnTo>
                  <a:lnTo>
                    <a:pt x="17374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74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71070" y="904875"/>
            <a:ext cx="794586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WHAT WE DID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1065" y="4190633"/>
            <a:ext cx="4002511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승연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2932173" y="3260046"/>
            <a:ext cx="12423654" cy="0"/>
          </a:xfrm>
          <a:prstGeom prst="line">
            <a:avLst/>
          </a:prstGeom>
          <a:ln cap="flat" w="133350">
            <a:solidFill>
              <a:srgbClr val="DDDED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932173" y="3326721"/>
            <a:ext cx="480294" cy="655427"/>
            <a:chOff x="0" y="0"/>
            <a:chExt cx="126497" cy="1726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497" cy="172623"/>
            </a:xfrm>
            <a:custGeom>
              <a:avLst/>
              <a:gdLst/>
              <a:ahLst/>
              <a:cxnLst/>
              <a:rect r="r" b="b" t="t" l="l"/>
              <a:pathLst>
                <a:path h="172623" w="126497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DDDED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03853" y="3326721"/>
            <a:ext cx="480294" cy="655427"/>
            <a:chOff x="0" y="0"/>
            <a:chExt cx="126497" cy="1726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497" cy="172623"/>
            </a:xfrm>
            <a:custGeom>
              <a:avLst/>
              <a:gdLst/>
              <a:ahLst/>
              <a:cxnLst/>
              <a:rect r="r" b="b" t="t" l="l"/>
              <a:pathLst>
                <a:path h="172623" w="126497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DDDED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875533" y="3326721"/>
            <a:ext cx="480294" cy="655427"/>
            <a:chOff x="0" y="0"/>
            <a:chExt cx="126497" cy="1726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497" cy="172623"/>
            </a:xfrm>
            <a:custGeom>
              <a:avLst/>
              <a:gdLst/>
              <a:ahLst/>
              <a:cxnLst/>
              <a:rect r="r" b="b" t="t" l="l"/>
              <a:pathLst>
                <a:path h="172623" w="126497">
                  <a:moveTo>
                    <a:pt x="0" y="0"/>
                  </a:moveTo>
                  <a:lnTo>
                    <a:pt x="126497" y="0"/>
                  </a:lnTo>
                  <a:lnTo>
                    <a:pt x="126497" y="172623"/>
                  </a:lnTo>
                  <a:lnTo>
                    <a:pt x="0" y="172623"/>
                  </a:lnTo>
                  <a:close/>
                </a:path>
              </a:pathLst>
            </a:custGeom>
            <a:solidFill>
              <a:srgbClr val="DDDED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6497" cy="210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98728" y="3978076"/>
            <a:ext cx="3490544" cy="4208359"/>
            <a:chOff x="0" y="0"/>
            <a:chExt cx="919320" cy="110837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19320" cy="1108374"/>
            </a:xfrm>
            <a:custGeom>
              <a:avLst/>
              <a:gdLst/>
              <a:ahLst/>
              <a:cxnLst/>
              <a:rect r="r" b="b" t="t" l="l"/>
              <a:pathLst>
                <a:path h="1108374" w="919320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370408" y="3986219"/>
            <a:ext cx="3490544" cy="4208359"/>
            <a:chOff x="0" y="0"/>
            <a:chExt cx="919320" cy="110837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19320" cy="1108374"/>
            </a:xfrm>
            <a:custGeom>
              <a:avLst/>
              <a:gdLst/>
              <a:ahLst/>
              <a:cxnLst/>
              <a:rect r="r" b="b" t="t" l="l"/>
              <a:pathLst>
                <a:path h="1108374" w="919320">
                  <a:moveTo>
                    <a:pt x="0" y="0"/>
                  </a:moveTo>
                  <a:lnTo>
                    <a:pt x="919320" y="0"/>
                  </a:lnTo>
                  <a:lnTo>
                    <a:pt x="919320" y="1108374"/>
                  </a:lnTo>
                  <a:lnTo>
                    <a:pt x="0" y="1108374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919320" cy="114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590466" y="5367872"/>
            <a:ext cx="316370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DTD뚜루루"/>
                <a:ea typeface="TDTD뚜루루"/>
              </a:rPr>
              <a:t>근속연수별 요양재해율-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TDTD뚜루루"/>
              </a:rPr>
              <a:t>규모별 요양재해율 비교분석</a:t>
            </a:r>
          </a:p>
          <a:p>
            <a:pPr algn="ctr">
              <a:lnSpc>
                <a:spcPts val="3920"/>
              </a:lnSpc>
            </a:pP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DTD뚜루루"/>
                <a:ea typeface="TDTD뚜루루"/>
              </a:rPr>
              <a:t>PPT 제작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42745" y="4190633"/>
            <a:ext cx="4002511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문섭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116930" y="4190633"/>
            <a:ext cx="4002511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현우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62146" y="5377397"/>
            <a:ext cx="3163708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ea typeface="TDTD뚜루루"/>
              </a:rPr>
              <a:t>전반적 코드 점검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TDTD뚜루루"/>
              </a:rPr>
              <a:t>요양재해사고 유형 분석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33826" y="5367872"/>
            <a:ext cx="3163708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TDTD뚜루루"/>
              </a:rPr>
              <a:t>그래프 적절성 교차점검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ea typeface="TDTD뚜루루"/>
              </a:rPr>
              <a:t>연령별 요양재해사고 자료 분석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7119441" y="55951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7"/>
                </a:lnTo>
                <a:lnTo>
                  <a:pt x="0" y="2942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-1183252" y="2277294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92338" y="687305"/>
            <a:ext cx="10038465" cy="1730229"/>
            <a:chOff x="0" y="0"/>
            <a:chExt cx="264387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3875" cy="455698"/>
            </a:xfrm>
            <a:custGeom>
              <a:avLst/>
              <a:gdLst/>
              <a:ahLst/>
              <a:cxnLst/>
              <a:rect r="r" b="b" t="t" l="l"/>
              <a:pathLst>
                <a:path h="455698" w="2643875">
                  <a:moveTo>
                    <a:pt x="0" y="0"/>
                  </a:moveTo>
                  <a:lnTo>
                    <a:pt x="2643875" y="0"/>
                  </a:lnTo>
                  <a:lnTo>
                    <a:pt x="264387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387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46042" y="4118393"/>
            <a:ext cx="1379591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비스켓"/>
                <a:ea typeface="TDTD비스켓"/>
              </a:rPr>
              <a:t>•뉴스기사 : </a:t>
            </a:r>
            <a:r>
              <a:rPr lang="en-US" sz="3499" u="sng">
                <a:solidFill>
                  <a:srgbClr val="000000"/>
                </a:solidFill>
                <a:latin typeface="TDTD비스켓"/>
                <a:ea typeface="TDTD비스켓"/>
                <a:hlinkClick r:id="rId4" tooltip="https://www.sedaily.com/NewsView/2D3XVS2J38"/>
              </a:rPr>
              <a:t>산재사망 2명 중 1명은 고령자…노인 빈곤율 1위의 ‘민낯’ | 서울경제 (sedaily.com)</a:t>
            </a:r>
          </a:p>
          <a:p>
            <a:pPr algn="ctr">
              <a:lnSpc>
                <a:spcPts val="489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33193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11292" y="1015028"/>
            <a:ext cx="9200557" cy="96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0"/>
              </a:lnSpc>
            </a:pPr>
            <a:r>
              <a:rPr lang="en-US" sz="5607">
                <a:solidFill>
                  <a:srgbClr val="000000"/>
                </a:solidFill>
                <a:latin typeface="TDTD뚜루루"/>
              </a:rPr>
              <a:t>SOURCE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2024 S/S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96667" y="687305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505943"/>
            <a:ext cx="16230600" cy="6382179"/>
            <a:chOff x="0" y="0"/>
            <a:chExt cx="4274726" cy="16809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680903"/>
            </a:xfrm>
            <a:custGeom>
              <a:avLst/>
              <a:gdLst/>
              <a:ahLst/>
              <a:cxnLst/>
              <a:rect r="r" b="b" t="t" l="l"/>
              <a:pathLst>
                <a:path h="168090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680903"/>
                  </a:lnTo>
                  <a:lnTo>
                    <a:pt x="0" y="168090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719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72999" y="687305"/>
            <a:ext cx="9742003" cy="1730229"/>
            <a:chOff x="0" y="0"/>
            <a:chExt cx="2565795" cy="4556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65795" cy="455698"/>
            </a:xfrm>
            <a:custGeom>
              <a:avLst/>
              <a:gdLst/>
              <a:ahLst/>
              <a:cxnLst/>
              <a:rect r="r" b="b" t="t" l="l"/>
              <a:pathLst>
                <a:path h="455698" w="2565795">
                  <a:moveTo>
                    <a:pt x="0" y="0"/>
                  </a:moveTo>
                  <a:lnTo>
                    <a:pt x="2565795" y="0"/>
                  </a:lnTo>
                  <a:lnTo>
                    <a:pt x="256579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6579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561698" y="98123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6"/>
                </a:lnTo>
                <a:lnTo>
                  <a:pt x="0" y="1049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6042" y="3617865"/>
            <a:ext cx="12720924" cy="37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Nunito Bold"/>
                <a:ea typeface="Nunito Bold"/>
                <a:hlinkClick r:id="rId8" tooltip="https://kosis.kr/statHtml/statHtml.do?orgId=118&amp;tblId=DT_11806_N011&amp;conn_path=I2"/>
              </a:rPr>
              <a:t>고용노동부,「산업재해현황」, 2022, 2024.01.30, 전체 재해 현황 및 분석-발생형태별(산업별 중분류)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REFERENCES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6042" y="4233815"/>
            <a:ext cx="14667765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u="sng">
                <a:solidFill>
                  <a:srgbClr val="000000"/>
                </a:solidFill>
                <a:latin typeface="Nunito Bold"/>
                <a:ea typeface="Nunito Bold"/>
                <a:hlinkClick r:id="rId9" tooltip="https://https/kosis.kr/statHtml/statHtml.do?orgId=118&amp;tblId=DT_11806_N004&amp;conn_path=I2kosis.kr/statHtml/statHtml.do?orgId=118&amp;tblId=DT_11806_N016&amp;vw_cd=MT_ZTITLE&amp;list_id=118_11806_ciek6458&amp;seqNo=&amp;lang_mode=ko&amp;language=kor&amp;obj_var_id=&amp;itm_id=&amp;conn_path=MT_ZTITLE"/>
              </a:rPr>
              <a:t>고용노동부,「산업재해현황」, 2022, 2024.01.30, 전체 재해 현황 및 분석-입사근속기간별(산업별 중분류)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6042" y="4840287"/>
            <a:ext cx="1272092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u="sng">
                <a:solidFill>
                  <a:srgbClr val="000000"/>
                </a:solidFill>
                <a:latin typeface="Nunito Bold"/>
                <a:ea typeface="Nunito Bold"/>
                <a:hlinkClick r:id="rId10" tooltip="https://kosis.kr/statHtml/statHtml.do?orgId=118&amp;tblId=DT_11806_N003&amp;conn_path=I2"/>
              </a:rPr>
              <a:t>고용노동부,「산업재해현황」, 2022, 2024.01.30, 전체 재해 현황 및 분석-연령별(산업별 중분류)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72742" y="3168359"/>
            <a:ext cx="404981" cy="404981"/>
          </a:xfrm>
          <a:custGeom>
            <a:avLst/>
            <a:gdLst/>
            <a:ahLst/>
            <a:cxnLst/>
            <a:rect r="r" b="b" t="t" l="l"/>
            <a:pathLst>
              <a:path h="404981" w="404981">
                <a:moveTo>
                  <a:pt x="0" y="0"/>
                </a:moveTo>
                <a:lnTo>
                  <a:pt x="404981" y="0"/>
                </a:lnTo>
                <a:lnTo>
                  <a:pt x="404981" y="404981"/>
                </a:lnTo>
                <a:lnTo>
                  <a:pt x="0" y="4049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46042" y="5474652"/>
            <a:ext cx="12720924" cy="37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Nunito Bold"/>
                <a:ea typeface="Nunito Bold"/>
                <a:hlinkClick r:id="rId13" tooltip="https://kosis.kr/statHtml/statHtml.do?orgId=118&amp;tblId=DT_11806_N001&amp;conn_path=I2"/>
              </a:rPr>
              <a:t>고용노동부,「산업재해현황」, 2022, 2024.01.30, 전체 재해 현황 및 분석-규모별(산업별 중분류)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76251" y="1662606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120044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5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5" y="1049427"/>
                </a:lnTo>
                <a:lnTo>
                  <a:pt x="33952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69473" y="2924194"/>
            <a:ext cx="11749054" cy="17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 One Bold"/>
              </a:rPr>
              <a:t>THANK YOU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90453" y="4762704"/>
            <a:ext cx="9907094" cy="685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Presentation by Apuji Malgo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743950"/>
            <a:ext cx="5577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KDT |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7754" y="8743950"/>
            <a:ext cx="448154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Apuji Malgo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63296" y="3293323"/>
            <a:ext cx="5960851" cy="3689844"/>
            <a:chOff x="0" y="0"/>
            <a:chExt cx="6973570" cy="43167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73570" cy="4316730"/>
            </a:xfrm>
            <a:custGeom>
              <a:avLst/>
              <a:gdLst/>
              <a:ahLst/>
              <a:cxnLst/>
              <a:rect r="r" b="b" t="t" l="l"/>
              <a:pathLst>
                <a:path h="4316730" w="6973570">
                  <a:moveTo>
                    <a:pt x="6228080" y="0"/>
                  </a:moveTo>
                  <a:lnTo>
                    <a:pt x="0" y="0"/>
                  </a:lnTo>
                  <a:lnTo>
                    <a:pt x="0" y="4316730"/>
                  </a:lnTo>
                  <a:lnTo>
                    <a:pt x="6973570" y="4316730"/>
                  </a:lnTo>
                  <a:lnTo>
                    <a:pt x="6973570" y="745490"/>
                  </a:lnTo>
                  <a:close/>
                </a:path>
              </a:pathLst>
            </a:custGeom>
            <a:blipFill>
              <a:blip r:embed="rId4"/>
              <a:stretch>
                <a:fillRect l="0" t="-5266" r="0" b="-526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228080" y="0"/>
              <a:ext cx="745490" cy="745490"/>
            </a:xfrm>
            <a:custGeom>
              <a:avLst/>
              <a:gdLst/>
              <a:ahLst/>
              <a:cxnLst/>
              <a:rect r="r" b="b" t="t" l="l"/>
              <a:pathLst>
                <a:path h="745490" w="745490">
                  <a:moveTo>
                    <a:pt x="0" y="0"/>
                  </a:moveTo>
                  <a:lnTo>
                    <a:pt x="0" y="745490"/>
                  </a:lnTo>
                  <a:lnTo>
                    <a:pt x="745490" y="745490"/>
                  </a:lnTo>
                  <a:close/>
                </a:path>
              </a:pathLst>
            </a:custGeom>
            <a:solidFill>
              <a:srgbClr val="DDDEDE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6164492" y="6443050"/>
            <a:ext cx="2189615" cy="1982597"/>
          </a:xfrm>
          <a:custGeom>
            <a:avLst/>
            <a:gdLst/>
            <a:ahLst/>
            <a:cxnLst/>
            <a:rect r="r" b="b" t="t" l="l"/>
            <a:pathLst>
              <a:path h="1982597" w="2189615">
                <a:moveTo>
                  <a:pt x="2189616" y="0"/>
                </a:moveTo>
                <a:lnTo>
                  <a:pt x="0" y="0"/>
                </a:lnTo>
                <a:lnTo>
                  <a:pt x="0" y="1982597"/>
                </a:lnTo>
                <a:lnTo>
                  <a:pt x="2189616" y="1982597"/>
                </a:lnTo>
                <a:lnTo>
                  <a:pt x="21896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300107" y="1028700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"/>
              </a:rPr>
              <a:t>DISASTER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02477" y="3281117"/>
            <a:ext cx="8009976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TDTD뚜루루"/>
              </a:rPr>
              <a:t>퇴직이나 휴직에는 다양한 원인이 존재하나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‘산업재해‘에 초점을 맞추기로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2024 KDT S/S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142605" y="3407052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60"/>
                </a:lnTo>
                <a:lnTo>
                  <a:pt x="0" y="15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718" y="6893588"/>
            <a:ext cx="4927677" cy="1532060"/>
          </a:xfrm>
          <a:custGeom>
            <a:avLst/>
            <a:gdLst/>
            <a:ahLst/>
            <a:cxnLst/>
            <a:rect r="r" b="b" t="t" l="l"/>
            <a:pathLst>
              <a:path h="1532060" w="4927677">
                <a:moveTo>
                  <a:pt x="0" y="0"/>
                </a:moveTo>
                <a:lnTo>
                  <a:pt x="4927677" y="0"/>
                </a:lnTo>
                <a:lnTo>
                  <a:pt x="4927677" y="1532059"/>
                </a:lnTo>
                <a:lnTo>
                  <a:pt x="0" y="153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357317"/>
            <a:ext cx="7373777" cy="5068331"/>
            <a:chOff x="0" y="0"/>
            <a:chExt cx="1942065" cy="13348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42065" cy="1334869"/>
            </a:xfrm>
            <a:custGeom>
              <a:avLst/>
              <a:gdLst/>
              <a:ahLst/>
              <a:cxnLst/>
              <a:rect r="r" b="b" t="t" l="l"/>
              <a:pathLst>
                <a:path h="1334869" w="1942065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79113" y="687305"/>
            <a:ext cx="12329775" cy="1730229"/>
            <a:chOff x="0" y="0"/>
            <a:chExt cx="3247348" cy="4556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47348" cy="455698"/>
            </a:xfrm>
            <a:custGeom>
              <a:avLst/>
              <a:gdLst/>
              <a:ahLst/>
              <a:cxnLst/>
              <a:rect r="r" b="b" t="t" l="l"/>
              <a:pathLst>
                <a:path h="455698" w="3247348">
                  <a:moveTo>
                    <a:pt x="0" y="0"/>
                  </a:moveTo>
                  <a:lnTo>
                    <a:pt x="3247348" y="0"/>
                  </a:lnTo>
                  <a:lnTo>
                    <a:pt x="32473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47348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85523" y="3539534"/>
            <a:ext cx="7373777" cy="5068331"/>
            <a:chOff x="0" y="0"/>
            <a:chExt cx="1942065" cy="13348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42065" cy="1334869"/>
            </a:xfrm>
            <a:custGeom>
              <a:avLst/>
              <a:gdLst/>
              <a:ahLst/>
              <a:cxnLst/>
              <a:rect r="r" b="b" t="t" l="l"/>
              <a:pathLst>
                <a:path h="1334869" w="1942065">
                  <a:moveTo>
                    <a:pt x="0" y="0"/>
                  </a:moveTo>
                  <a:lnTo>
                    <a:pt x="1942065" y="0"/>
                  </a:lnTo>
                  <a:lnTo>
                    <a:pt x="1942065" y="1334869"/>
                  </a:lnTo>
                  <a:lnTo>
                    <a:pt x="0" y="133486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42065" cy="1372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285782" y="2417534"/>
            <a:ext cx="859614" cy="1291769"/>
          </a:xfrm>
          <a:custGeom>
            <a:avLst/>
            <a:gdLst/>
            <a:ahLst/>
            <a:cxnLst/>
            <a:rect r="r" b="b" t="t" l="l"/>
            <a:pathLst>
              <a:path h="1291769" w="859614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17916" y="1015305"/>
            <a:ext cx="13252168" cy="96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0"/>
              </a:lnSpc>
            </a:pPr>
            <a:r>
              <a:rPr lang="en-US" sz="5707">
                <a:solidFill>
                  <a:srgbClr val="000000"/>
                </a:solidFill>
                <a:latin typeface="Fredoka One Bold"/>
                <a:ea typeface="Fredoka One Bold"/>
              </a:rPr>
              <a:t>승연: ‘직군’과 ‘근속 기간‘이 관련 있을까?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2024 KDT S/S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2123" y="4846724"/>
            <a:ext cx="652693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우리의 미래와 관련이 있는 직군을 중점적으로 살펴보자: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통신업, 시설관리 및 사업지원 서비스업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08947" y="4846724"/>
            <a:ext cx="6526930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TDTD뚜루루"/>
              </a:rPr>
              <a:t>연간 단위로 쪼개서 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TDTD뚜루루"/>
              </a:rPr>
              <a:t>앞에서 정한 직군에 대한 데이터를 보고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TDTD뚜루루"/>
              </a:rPr>
              <a:t>인사이트를 도출해 보자</a:t>
            </a:r>
          </a:p>
          <a:p>
            <a:pPr algn="ctr">
              <a:lnSpc>
                <a:spcPts val="4620"/>
              </a:lnSpc>
            </a:p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TDTD뚜루루"/>
                <a:ea typeface="TDTD뚜루루"/>
              </a:rPr>
              <a:t>-&gt;직군별 요양재해자 수를 근속 기간별 요양재해자 수로 나눠서 비율을 보자!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17916" y="3802242"/>
            <a:ext cx="4156254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직군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94285" y="3802242"/>
            <a:ext cx="4156254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근속 기간별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142605" y="2417534"/>
            <a:ext cx="859614" cy="1291769"/>
          </a:xfrm>
          <a:custGeom>
            <a:avLst/>
            <a:gdLst/>
            <a:ahLst/>
            <a:cxnLst/>
            <a:rect r="r" b="b" t="t" l="l"/>
            <a:pathLst>
              <a:path h="1291769" w="859614">
                <a:moveTo>
                  <a:pt x="0" y="0"/>
                </a:moveTo>
                <a:lnTo>
                  <a:pt x="859613" y="0"/>
                </a:lnTo>
                <a:lnTo>
                  <a:pt x="859613" y="1291769"/>
                </a:lnTo>
                <a:lnTo>
                  <a:pt x="0" y="129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63428" y="2887425"/>
            <a:ext cx="5443783" cy="5443783"/>
          </a:xfrm>
          <a:custGeom>
            <a:avLst/>
            <a:gdLst/>
            <a:ahLst/>
            <a:cxnLst/>
            <a:rect r="r" b="b" t="t" l="l"/>
            <a:pathLst>
              <a:path h="5443783" w="5443783">
                <a:moveTo>
                  <a:pt x="0" y="0"/>
                </a:moveTo>
                <a:lnTo>
                  <a:pt x="5443783" y="0"/>
                </a:lnTo>
                <a:lnTo>
                  <a:pt x="5443783" y="5443784"/>
                </a:lnTo>
                <a:lnTo>
                  <a:pt x="0" y="5443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46579" y="5609317"/>
            <a:ext cx="6287859" cy="3086100"/>
            <a:chOff x="0" y="0"/>
            <a:chExt cx="1656062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6062" cy="812800"/>
            </a:xfrm>
            <a:custGeom>
              <a:avLst/>
              <a:gdLst/>
              <a:ahLst/>
              <a:cxnLst/>
              <a:rect r="r" b="b" t="t" l="l"/>
              <a:pathLst>
                <a:path h="812800" w="1656062">
                  <a:moveTo>
                    <a:pt x="62794" y="0"/>
                  </a:moveTo>
                  <a:lnTo>
                    <a:pt x="1593268" y="0"/>
                  </a:lnTo>
                  <a:cubicBezTo>
                    <a:pt x="1609922" y="0"/>
                    <a:pt x="1625894" y="6616"/>
                    <a:pt x="1637670" y="18392"/>
                  </a:cubicBezTo>
                  <a:cubicBezTo>
                    <a:pt x="1649446" y="30168"/>
                    <a:pt x="1656062" y="46140"/>
                    <a:pt x="1656062" y="62794"/>
                  </a:cubicBezTo>
                  <a:lnTo>
                    <a:pt x="1656062" y="750006"/>
                  </a:lnTo>
                  <a:cubicBezTo>
                    <a:pt x="1656062" y="766660"/>
                    <a:pt x="1649446" y="782632"/>
                    <a:pt x="1637670" y="794408"/>
                  </a:cubicBezTo>
                  <a:cubicBezTo>
                    <a:pt x="1625894" y="806184"/>
                    <a:pt x="1609922" y="812800"/>
                    <a:pt x="1593268" y="812800"/>
                  </a:cubicBezTo>
                  <a:lnTo>
                    <a:pt x="62794" y="812800"/>
                  </a:lnTo>
                  <a:cubicBezTo>
                    <a:pt x="46140" y="812800"/>
                    <a:pt x="30168" y="806184"/>
                    <a:pt x="18392" y="794408"/>
                  </a:cubicBezTo>
                  <a:cubicBezTo>
                    <a:pt x="6616" y="782632"/>
                    <a:pt x="0" y="766660"/>
                    <a:pt x="0" y="750006"/>
                  </a:cubicBezTo>
                  <a:lnTo>
                    <a:pt x="0" y="62794"/>
                  </a:lnTo>
                  <a:cubicBezTo>
                    <a:pt x="0" y="46140"/>
                    <a:pt x="6616" y="30168"/>
                    <a:pt x="18392" y="18392"/>
                  </a:cubicBezTo>
                  <a:cubicBezTo>
                    <a:pt x="30168" y="6616"/>
                    <a:pt x="46140" y="0"/>
                    <a:pt x="62794" y="0"/>
                  </a:cubicBezTo>
                  <a:close/>
                </a:path>
              </a:pathLst>
            </a:custGeom>
            <a:solidFill>
              <a:srgbClr val="C7D5E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656062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TDTD뚜루루"/>
                  <a:ea typeface="TDTD뚜루루"/>
                </a:rPr>
                <a:t>※ 요양재해자: 산업재해가 발생하여 유족에게 유족급여가 지급된 사망자,  근로복지공단에 최초요양신청서를 제출한 재해자 중 요양승인을 받은 자와 지방고용노동관서에 산업재해조사표가 제출된 재해자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910979" y="904875"/>
            <a:ext cx="646604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RESULT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0466" y="2754075"/>
            <a:ext cx="6466041" cy="113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ea typeface="TDTD뚜루루"/>
              </a:rPr>
              <a:t>통신업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0466" y="4054029"/>
            <a:ext cx="6922688" cy="1482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3"/>
              </a:lnSpc>
            </a:pPr>
            <a:r>
              <a:rPr lang="en-US" sz="4274">
                <a:solidFill>
                  <a:srgbClr val="000000"/>
                </a:solidFill>
                <a:latin typeface="TDTD뚜루루"/>
                <a:ea typeface="TDTD뚜루루"/>
              </a:rPr>
              <a:t>-&gt; 연차가 길어질수록 </a:t>
            </a:r>
          </a:p>
          <a:p>
            <a:pPr algn="ctr">
              <a:lnSpc>
                <a:spcPts val="5983"/>
              </a:lnSpc>
            </a:pPr>
            <a:r>
              <a:rPr lang="en-US" sz="4274">
                <a:solidFill>
                  <a:srgbClr val="000000"/>
                </a:solidFill>
                <a:ea typeface="TDTD뚜루루"/>
              </a:rPr>
              <a:t>산업재해 발생 비율이 높아진다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27381" y="687305"/>
            <a:ext cx="6833238" cy="1730229"/>
            <a:chOff x="0" y="0"/>
            <a:chExt cx="1799700" cy="4556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99700" cy="455698"/>
            </a:xfrm>
            <a:custGeom>
              <a:avLst/>
              <a:gdLst/>
              <a:ahLst/>
              <a:cxnLst/>
              <a:rect r="r" b="b" t="t" l="l"/>
              <a:pathLst>
                <a:path h="455698" w="1799700">
                  <a:moveTo>
                    <a:pt x="0" y="0"/>
                  </a:moveTo>
                  <a:lnTo>
                    <a:pt x="1799700" y="0"/>
                  </a:lnTo>
                  <a:lnTo>
                    <a:pt x="179970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9970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561698" y="48025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3395204" y="0"/>
                </a:moveTo>
                <a:lnTo>
                  <a:pt x="0" y="0"/>
                </a:lnTo>
                <a:lnTo>
                  <a:pt x="0" y="1049427"/>
                </a:lnTo>
                <a:lnTo>
                  <a:pt x="3395204" y="1049427"/>
                </a:lnTo>
                <a:lnTo>
                  <a:pt x="33952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05761" y="2505937"/>
            <a:ext cx="6060407" cy="6060407"/>
          </a:xfrm>
          <a:custGeom>
            <a:avLst/>
            <a:gdLst/>
            <a:ahLst/>
            <a:cxnLst/>
            <a:rect r="r" b="b" t="t" l="l"/>
            <a:pathLst>
              <a:path h="6060407" w="6060407">
                <a:moveTo>
                  <a:pt x="0" y="0"/>
                </a:moveTo>
                <a:lnTo>
                  <a:pt x="6060407" y="0"/>
                </a:lnTo>
                <a:lnTo>
                  <a:pt x="6060407" y="6060407"/>
                </a:lnTo>
                <a:lnTo>
                  <a:pt x="0" y="60604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77574" y="3551917"/>
            <a:ext cx="2401547" cy="4114800"/>
          </a:xfrm>
          <a:custGeom>
            <a:avLst/>
            <a:gdLst/>
            <a:ahLst/>
            <a:cxnLst/>
            <a:rect r="r" b="b" t="t" l="l"/>
            <a:pathLst>
              <a:path h="4114800" w="2401547">
                <a:moveTo>
                  <a:pt x="0" y="0"/>
                </a:moveTo>
                <a:lnTo>
                  <a:pt x="2401547" y="0"/>
                </a:lnTo>
                <a:lnTo>
                  <a:pt x="2401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10979" y="904875"/>
            <a:ext cx="646604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RESULT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0466" y="2773125"/>
            <a:ext cx="6706079" cy="93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3"/>
              </a:lnSpc>
            </a:pPr>
            <a:r>
              <a:rPr lang="en-US" sz="5452">
                <a:solidFill>
                  <a:srgbClr val="000000"/>
                </a:solidFill>
                <a:ea typeface="TDTD뚜루루"/>
              </a:rPr>
              <a:t>시설관리 및 사업지원 서비스업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0466" y="4044504"/>
            <a:ext cx="6922688" cy="136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TDTD뚜루루"/>
                <a:ea typeface="TDTD뚜루루"/>
              </a:rPr>
              <a:t>-&gt; 연차가 길어질수록 </a:t>
            </a:r>
          </a:p>
          <a:p>
            <a:pPr algn="ctr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TDTD뚜루루"/>
                <a:ea typeface="TDTD뚜루루"/>
              </a:rPr>
              <a:t>산업재해 발생 비율이 낮아진다!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2123" y="2957390"/>
            <a:ext cx="15383753" cy="2637935"/>
            <a:chOff x="0" y="0"/>
            <a:chExt cx="4051688" cy="694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51688" cy="694765"/>
            </a:xfrm>
            <a:custGeom>
              <a:avLst/>
              <a:gdLst/>
              <a:ahLst/>
              <a:cxnLst/>
              <a:rect r="r" b="b" t="t" l="l"/>
              <a:pathLst>
                <a:path h="694765" w="4051688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-1536545">
            <a:off x="16487867" y="-61854"/>
            <a:ext cx="2537840" cy="2297899"/>
          </a:xfrm>
          <a:custGeom>
            <a:avLst/>
            <a:gdLst/>
            <a:ahLst/>
            <a:cxnLst/>
            <a:rect r="r" b="b" t="t" l="l"/>
            <a:pathLst>
              <a:path h="2297899" w="2537840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One Bold"/>
              </a:rPr>
              <a:t>HYPOTHESIS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9944" y="3315920"/>
            <a:ext cx="9104784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우리가 생각하는 ‘통신업’의 정의와는 약간 다르게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현장에 파견되어 관련 시설을 설치하고 관리하는 등 위험 요소가 따름-&gt; 근속 기간이 길수록 사고를 맞닥뜨릴 확률이 커짐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2123" y="5879245"/>
            <a:ext cx="15383753" cy="2637935"/>
            <a:chOff x="0" y="0"/>
            <a:chExt cx="4051688" cy="6947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51688" cy="694765"/>
            </a:xfrm>
            <a:custGeom>
              <a:avLst/>
              <a:gdLst/>
              <a:ahLst/>
              <a:cxnLst/>
              <a:rect r="r" b="b" t="t" l="l"/>
              <a:pathLst>
                <a:path h="694765" w="4051688">
                  <a:moveTo>
                    <a:pt x="0" y="0"/>
                  </a:moveTo>
                  <a:lnTo>
                    <a:pt x="4051688" y="0"/>
                  </a:lnTo>
                  <a:lnTo>
                    <a:pt x="4051688" y="694765"/>
                  </a:lnTo>
                  <a:lnTo>
                    <a:pt x="0" y="694765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051688" cy="732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59652" y="3572143"/>
            <a:ext cx="4156254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통신업의 경우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59652" y="6493998"/>
            <a:ext cx="4156254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TDTD뚜루루"/>
              </a:rPr>
              <a:t>시설관리서비스업의 경우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89944" y="6237775"/>
            <a:ext cx="9104784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시설을 시스템적으로 관리하고 통제하는 업종.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ea typeface="TDTD뚜루루"/>
              </a:rPr>
              <a:t>초반부에 산업재해 발생률이 높은 것은 업무 숙련도가 낮기 때문</a:t>
            </a:r>
          </a:p>
        </p:txBody>
      </p:sp>
      <p:sp>
        <p:nvSpPr>
          <p:cNvPr name="AutoShape 24" id="24"/>
          <p:cNvSpPr/>
          <p:nvPr/>
        </p:nvSpPr>
        <p:spPr>
          <a:xfrm rot="-5369237">
            <a:off x="5617498" y="4209683"/>
            <a:ext cx="2128873" cy="0"/>
          </a:xfrm>
          <a:prstGeom prst="line">
            <a:avLst/>
          </a:prstGeom>
          <a:ln cap="flat" w="133350">
            <a:solidFill>
              <a:srgbClr val="DDDE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5369237">
            <a:off x="5617498" y="7131538"/>
            <a:ext cx="2128873" cy="0"/>
          </a:xfrm>
          <a:prstGeom prst="line">
            <a:avLst/>
          </a:prstGeom>
          <a:ln cap="flat" w="133350">
            <a:solidFill>
              <a:srgbClr val="DDDE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true" flipV="false" rot="9999176">
            <a:off x="-1316676" y="1716564"/>
            <a:ext cx="2537840" cy="2297899"/>
          </a:xfrm>
          <a:custGeom>
            <a:avLst/>
            <a:gdLst/>
            <a:ahLst/>
            <a:cxnLst/>
            <a:rect r="r" b="b" t="t" l="l"/>
            <a:pathLst>
              <a:path h="2297899" w="2537840">
                <a:moveTo>
                  <a:pt x="2537840" y="0"/>
                </a:moveTo>
                <a:lnTo>
                  <a:pt x="0" y="0"/>
                </a:lnTo>
                <a:lnTo>
                  <a:pt x="0" y="2297898"/>
                </a:lnTo>
                <a:lnTo>
                  <a:pt x="2537840" y="2297898"/>
                </a:lnTo>
                <a:lnTo>
                  <a:pt x="25378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8891" y="687305"/>
            <a:ext cx="9988996" cy="1730229"/>
            <a:chOff x="0" y="0"/>
            <a:chExt cx="26308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30847" cy="455698"/>
            </a:xfrm>
            <a:custGeom>
              <a:avLst/>
              <a:gdLst/>
              <a:ahLst/>
              <a:cxnLst/>
              <a:rect r="r" b="b" t="t" l="l"/>
              <a:pathLst>
                <a:path h="455698" w="2630847">
                  <a:moveTo>
                    <a:pt x="0" y="0"/>
                  </a:moveTo>
                  <a:lnTo>
                    <a:pt x="2630847" y="0"/>
                  </a:lnTo>
                  <a:lnTo>
                    <a:pt x="2630847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308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942069" y="3286986"/>
            <a:ext cx="8035842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ea typeface="TDTD뚜루루"/>
              </a:rPr>
              <a:t>인원수를 기반으로 분석할 경우 왜곡 발생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보다 가치있는 정보= 특정 업종에 종사하는 사람들이 주로 겪는 사고 유형이라 판단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  <a:ea typeface="TDTD뚜루루"/>
              </a:rPr>
              <a:t>             → 왼쪽의 공식을 응용, 사람 수와 무관하게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TDTD뚜루루"/>
              </a:rPr>
              <a:t>                   </a:t>
            </a:r>
            <a:r>
              <a:rPr lang="en-US" sz="3499">
                <a:solidFill>
                  <a:srgbClr val="000000"/>
                </a:solidFill>
                <a:ea typeface="TDTD뚜루루"/>
              </a:rPr>
              <a:t>왜곡 없는 결과 도출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24275" y="6523668"/>
            <a:ext cx="1949375" cy="1949375"/>
          </a:xfrm>
          <a:custGeom>
            <a:avLst/>
            <a:gdLst/>
            <a:ahLst/>
            <a:cxnLst/>
            <a:rect r="r" b="b" t="t" l="l"/>
            <a:pathLst>
              <a:path h="1949375" w="1949375">
                <a:moveTo>
                  <a:pt x="0" y="0"/>
                </a:moveTo>
                <a:lnTo>
                  <a:pt x="1949375" y="0"/>
                </a:lnTo>
                <a:lnTo>
                  <a:pt x="1949375" y="1949375"/>
                </a:lnTo>
                <a:lnTo>
                  <a:pt x="0" y="194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68902" y="1028700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93110" y="1062336"/>
            <a:ext cx="9200557" cy="88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>
                <a:solidFill>
                  <a:srgbClr val="000000"/>
                </a:solidFill>
                <a:latin typeface="TDTD뚜루루"/>
                <a:ea typeface="TDTD뚜루루"/>
              </a:rPr>
              <a:t>문섭: 요양재해자들이 당한 사고 유형 분석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Presentation by Alexander Aronowitz | Business Marketing | 2024 | Rimberio University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257845" y="4186655"/>
            <a:ext cx="6684224" cy="1359787"/>
            <a:chOff x="0" y="0"/>
            <a:chExt cx="8912298" cy="181304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33350"/>
              <a:ext cx="8912298" cy="1679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7"/>
                </a:lnSpc>
              </a:pPr>
              <a:r>
                <a:rPr lang="en-US" sz="3799">
                  <a:solidFill>
                    <a:srgbClr val="000000"/>
                  </a:solidFill>
                  <a:latin typeface="TDTD뚜루루"/>
                  <a:ea typeface="TDTD뚜루루"/>
                </a:rPr>
                <a:t>         ( 사고 유형별 인원)</a:t>
              </a:r>
            </a:p>
            <a:p>
              <a:pPr>
                <a:lnSpc>
                  <a:spcPts val="3077"/>
                </a:lnSpc>
              </a:pPr>
              <a:r>
                <a:rPr lang="en-US" sz="3799">
                  <a:solidFill>
                    <a:srgbClr val="000000"/>
                  </a:solidFill>
                  <a:latin typeface="TDTD뚜루루"/>
                  <a:ea typeface="TDTD뚜루루"/>
                </a:rPr>
                <a:t>비율 = </a:t>
              </a:r>
            </a:p>
            <a:p>
              <a:pPr algn="ctr">
                <a:lnSpc>
                  <a:spcPts val="3077"/>
                </a:lnSpc>
              </a:pPr>
              <a:r>
                <a:rPr lang="en-US" sz="3799">
                  <a:solidFill>
                    <a:srgbClr val="000000"/>
                  </a:solidFill>
                  <a:latin typeface="TDTD뚜루루"/>
                  <a:ea typeface="TDTD뚜루루"/>
                </a:rPr>
                <a:t>        (전체 업종 인원)</a:t>
              </a:r>
            </a:p>
          </p:txBody>
        </p:sp>
        <p:sp>
          <p:nvSpPr>
            <p:cNvPr name="AutoShape 21" id="21"/>
            <p:cNvSpPr/>
            <p:nvPr/>
          </p:nvSpPr>
          <p:spPr>
            <a:xfrm flipV="true">
              <a:off x="2252968" y="867494"/>
              <a:ext cx="5490745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716405" y="3332797"/>
            <a:ext cx="7339965" cy="3065145"/>
            <a:chOff x="0" y="0"/>
            <a:chExt cx="9786620" cy="4086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" y="46990"/>
              <a:ext cx="9745980" cy="3990340"/>
            </a:xfrm>
            <a:custGeom>
              <a:avLst/>
              <a:gdLst/>
              <a:ahLst/>
              <a:cxnLst/>
              <a:rect r="r" b="b" t="t" l="l"/>
              <a:pathLst>
                <a:path h="3990340" w="9745980">
                  <a:moveTo>
                    <a:pt x="1637030" y="1370330"/>
                  </a:moveTo>
                  <a:cubicBezTo>
                    <a:pt x="1358900" y="1614170"/>
                    <a:pt x="1482090" y="1149350"/>
                    <a:pt x="1612900" y="930910"/>
                  </a:cubicBezTo>
                  <a:cubicBezTo>
                    <a:pt x="1761490" y="680720"/>
                    <a:pt x="2037080" y="330200"/>
                    <a:pt x="2291080" y="242570"/>
                  </a:cubicBezTo>
                  <a:cubicBezTo>
                    <a:pt x="2512060" y="166370"/>
                    <a:pt x="2811780" y="228600"/>
                    <a:pt x="3017520" y="335280"/>
                  </a:cubicBezTo>
                  <a:cubicBezTo>
                    <a:pt x="3228340" y="444500"/>
                    <a:pt x="3465830" y="685800"/>
                    <a:pt x="3536950" y="900430"/>
                  </a:cubicBezTo>
                  <a:cubicBezTo>
                    <a:pt x="3602990" y="1103630"/>
                    <a:pt x="3519170" y="1362710"/>
                    <a:pt x="3460750" y="1581150"/>
                  </a:cubicBezTo>
                  <a:cubicBezTo>
                    <a:pt x="3403600" y="1799590"/>
                    <a:pt x="3302000" y="2012950"/>
                    <a:pt x="3194050" y="2208530"/>
                  </a:cubicBezTo>
                  <a:cubicBezTo>
                    <a:pt x="3086100" y="2401570"/>
                    <a:pt x="2844800" y="2764790"/>
                    <a:pt x="2815590" y="2749550"/>
                  </a:cubicBezTo>
                  <a:cubicBezTo>
                    <a:pt x="2783840" y="2734310"/>
                    <a:pt x="2943860" y="2298700"/>
                    <a:pt x="3026410" y="2085340"/>
                  </a:cubicBezTo>
                  <a:cubicBezTo>
                    <a:pt x="3107690" y="1874520"/>
                    <a:pt x="3192780" y="1664970"/>
                    <a:pt x="3307080" y="1477010"/>
                  </a:cubicBezTo>
                  <a:cubicBezTo>
                    <a:pt x="3417570" y="1295400"/>
                    <a:pt x="3538220" y="1134110"/>
                    <a:pt x="3696970" y="972820"/>
                  </a:cubicBezTo>
                  <a:cubicBezTo>
                    <a:pt x="3879850" y="787400"/>
                    <a:pt x="4126230" y="495300"/>
                    <a:pt x="4361180" y="441960"/>
                  </a:cubicBezTo>
                  <a:cubicBezTo>
                    <a:pt x="4570730" y="394970"/>
                    <a:pt x="4838700" y="473710"/>
                    <a:pt x="5021580" y="598170"/>
                  </a:cubicBezTo>
                  <a:cubicBezTo>
                    <a:pt x="5223510" y="736600"/>
                    <a:pt x="5425440" y="1042670"/>
                    <a:pt x="5494020" y="1278890"/>
                  </a:cubicBezTo>
                  <a:cubicBezTo>
                    <a:pt x="5553710" y="1487170"/>
                    <a:pt x="5504180" y="1710690"/>
                    <a:pt x="5464810" y="1925320"/>
                  </a:cubicBezTo>
                  <a:cubicBezTo>
                    <a:pt x="5422900" y="2148840"/>
                    <a:pt x="5405120" y="2465070"/>
                    <a:pt x="5243830" y="2592070"/>
                  </a:cubicBezTo>
                  <a:cubicBezTo>
                    <a:pt x="5066030" y="2733040"/>
                    <a:pt x="4481830" y="2782570"/>
                    <a:pt x="4389120" y="2665730"/>
                  </a:cubicBezTo>
                  <a:cubicBezTo>
                    <a:pt x="4304030" y="2556510"/>
                    <a:pt x="4518660" y="2204720"/>
                    <a:pt x="4622800" y="1977390"/>
                  </a:cubicBezTo>
                  <a:cubicBezTo>
                    <a:pt x="4735830" y="1731010"/>
                    <a:pt x="4870450" y="1433830"/>
                    <a:pt x="5054600" y="1245870"/>
                  </a:cubicBezTo>
                  <a:cubicBezTo>
                    <a:pt x="5222240" y="1073150"/>
                    <a:pt x="5491480" y="1033780"/>
                    <a:pt x="5659120" y="868680"/>
                  </a:cubicBezTo>
                  <a:cubicBezTo>
                    <a:pt x="5830570" y="698500"/>
                    <a:pt x="5967730" y="354330"/>
                    <a:pt x="6066790" y="234950"/>
                  </a:cubicBezTo>
                  <a:cubicBezTo>
                    <a:pt x="6111240" y="180340"/>
                    <a:pt x="6136640" y="158750"/>
                    <a:pt x="6177280" y="128270"/>
                  </a:cubicBezTo>
                  <a:cubicBezTo>
                    <a:pt x="6217920" y="97790"/>
                    <a:pt x="6262370" y="72390"/>
                    <a:pt x="6309360" y="52070"/>
                  </a:cubicBezTo>
                  <a:cubicBezTo>
                    <a:pt x="6356350" y="33020"/>
                    <a:pt x="6405880" y="17780"/>
                    <a:pt x="6456680" y="10160"/>
                  </a:cubicBezTo>
                  <a:cubicBezTo>
                    <a:pt x="6506210" y="1270"/>
                    <a:pt x="6559550" y="0"/>
                    <a:pt x="6609080" y="3810"/>
                  </a:cubicBezTo>
                  <a:cubicBezTo>
                    <a:pt x="6659880" y="7620"/>
                    <a:pt x="6711950" y="17780"/>
                    <a:pt x="6758940" y="34290"/>
                  </a:cubicBezTo>
                  <a:cubicBezTo>
                    <a:pt x="6807200" y="50800"/>
                    <a:pt x="6855460" y="72390"/>
                    <a:pt x="6897370" y="100330"/>
                  </a:cubicBezTo>
                  <a:cubicBezTo>
                    <a:pt x="6940550" y="127000"/>
                    <a:pt x="6981190" y="160020"/>
                    <a:pt x="7016750" y="196850"/>
                  </a:cubicBezTo>
                  <a:cubicBezTo>
                    <a:pt x="7051040" y="233680"/>
                    <a:pt x="7082790" y="275590"/>
                    <a:pt x="7108190" y="320040"/>
                  </a:cubicBezTo>
                  <a:cubicBezTo>
                    <a:pt x="7133590" y="363220"/>
                    <a:pt x="7153910" y="411480"/>
                    <a:pt x="7167880" y="459740"/>
                  </a:cubicBezTo>
                  <a:cubicBezTo>
                    <a:pt x="7181850" y="509270"/>
                    <a:pt x="7190740" y="561340"/>
                    <a:pt x="7192010" y="610870"/>
                  </a:cubicBezTo>
                  <a:cubicBezTo>
                    <a:pt x="7194550" y="661670"/>
                    <a:pt x="7190740" y="715010"/>
                    <a:pt x="7180580" y="764540"/>
                  </a:cubicBezTo>
                  <a:cubicBezTo>
                    <a:pt x="7170420" y="814070"/>
                    <a:pt x="7148830" y="840740"/>
                    <a:pt x="7131050" y="909320"/>
                  </a:cubicBezTo>
                  <a:cubicBezTo>
                    <a:pt x="7092950" y="1064260"/>
                    <a:pt x="7065010" y="1436370"/>
                    <a:pt x="7005320" y="1678940"/>
                  </a:cubicBezTo>
                  <a:cubicBezTo>
                    <a:pt x="6949440" y="1907540"/>
                    <a:pt x="6865620" y="2077720"/>
                    <a:pt x="6788150" y="2330450"/>
                  </a:cubicBezTo>
                  <a:cubicBezTo>
                    <a:pt x="6684010" y="2672080"/>
                    <a:pt x="6521450" y="3348990"/>
                    <a:pt x="6446520" y="3552190"/>
                  </a:cubicBezTo>
                  <a:cubicBezTo>
                    <a:pt x="6419850" y="3623310"/>
                    <a:pt x="6407150" y="3648710"/>
                    <a:pt x="6380480" y="3690620"/>
                  </a:cubicBezTo>
                  <a:cubicBezTo>
                    <a:pt x="6353810" y="3733800"/>
                    <a:pt x="6320790" y="3774440"/>
                    <a:pt x="6283960" y="3810000"/>
                  </a:cubicBezTo>
                  <a:cubicBezTo>
                    <a:pt x="6248400" y="3845560"/>
                    <a:pt x="6206490" y="3877310"/>
                    <a:pt x="6162040" y="3902710"/>
                  </a:cubicBezTo>
                  <a:cubicBezTo>
                    <a:pt x="6118860" y="3928110"/>
                    <a:pt x="6070600" y="3948430"/>
                    <a:pt x="6021070" y="3962400"/>
                  </a:cubicBezTo>
                  <a:cubicBezTo>
                    <a:pt x="5972810" y="3977640"/>
                    <a:pt x="5920740" y="3985260"/>
                    <a:pt x="5871210" y="3987800"/>
                  </a:cubicBezTo>
                  <a:cubicBezTo>
                    <a:pt x="5820410" y="3990340"/>
                    <a:pt x="5767070" y="3986530"/>
                    <a:pt x="5717540" y="3976370"/>
                  </a:cubicBezTo>
                  <a:cubicBezTo>
                    <a:pt x="5668010" y="3966210"/>
                    <a:pt x="5618480" y="3949700"/>
                    <a:pt x="5572760" y="3928110"/>
                  </a:cubicBezTo>
                  <a:cubicBezTo>
                    <a:pt x="5527040" y="3906520"/>
                    <a:pt x="5482590" y="3878580"/>
                    <a:pt x="5443220" y="3846830"/>
                  </a:cubicBezTo>
                  <a:cubicBezTo>
                    <a:pt x="5403850" y="3815080"/>
                    <a:pt x="5367020" y="3776980"/>
                    <a:pt x="5336540" y="3736340"/>
                  </a:cubicBezTo>
                  <a:cubicBezTo>
                    <a:pt x="5306060" y="3695700"/>
                    <a:pt x="5279390" y="3651250"/>
                    <a:pt x="5259070" y="3604260"/>
                  </a:cubicBezTo>
                  <a:cubicBezTo>
                    <a:pt x="5240020" y="3557270"/>
                    <a:pt x="5224780" y="3507740"/>
                    <a:pt x="5215890" y="3456940"/>
                  </a:cubicBezTo>
                  <a:cubicBezTo>
                    <a:pt x="5208270" y="3407410"/>
                    <a:pt x="5203190" y="3376930"/>
                    <a:pt x="5209540" y="3304540"/>
                  </a:cubicBezTo>
                  <a:cubicBezTo>
                    <a:pt x="5227320" y="3114040"/>
                    <a:pt x="5345430" y="2579370"/>
                    <a:pt x="5448300" y="2287270"/>
                  </a:cubicBezTo>
                  <a:cubicBezTo>
                    <a:pt x="5530850" y="2051050"/>
                    <a:pt x="5623560" y="1863090"/>
                    <a:pt x="5742940" y="1671320"/>
                  </a:cubicBezTo>
                  <a:cubicBezTo>
                    <a:pt x="5861050" y="1480820"/>
                    <a:pt x="5980430" y="1257300"/>
                    <a:pt x="6162040" y="1141730"/>
                  </a:cubicBezTo>
                  <a:cubicBezTo>
                    <a:pt x="6347460" y="1023620"/>
                    <a:pt x="6619240" y="966470"/>
                    <a:pt x="6850380" y="979170"/>
                  </a:cubicBezTo>
                  <a:cubicBezTo>
                    <a:pt x="7094220" y="994410"/>
                    <a:pt x="7437120" y="1076960"/>
                    <a:pt x="7584440" y="1245870"/>
                  </a:cubicBezTo>
                  <a:cubicBezTo>
                    <a:pt x="7729220" y="1410970"/>
                    <a:pt x="7749540" y="1738630"/>
                    <a:pt x="7740650" y="1969770"/>
                  </a:cubicBezTo>
                  <a:cubicBezTo>
                    <a:pt x="7733030" y="2184400"/>
                    <a:pt x="7647940" y="2388870"/>
                    <a:pt x="7560310" y="2584450"/>
                  </a:cubicBezTo>
                  <a:cubicBezTo>
                    <a:pt x="7470140" y="2785110"/>
                    <a:pt x="7308850" y="3007360"/>
                    <a:pt x="7202170" y="3158490"/>
                  </a:cubicBezTo>
                  <a:cubicBezTo>
                    <a:pt x="7129780" y="3262630"/>
                    <a:pt x="7061200" y="3348990"/>
                    <a:pt x="7002780" y="3413760"/>
                  </a:cubicBezTo>
                  <a:cubicBezTo>
                    <a:pt x="6962140" y="3458210"/>
                    <a:pt x="6932930" y="3489960"/>
                    <a:pt x="6892290" y="3520440"/>
                  </a:cubicBezTo>
                  <a:cubicBezTo>
                    <a:pt x="6851650" y="3550920"/>
                    <a:pt x="6807200" y="3577590"/>
                    <a:pt x="6760210" y="3596640"/>
                  </a:cubicBezTo>
                  <a:cubicBezTo>
                    <a:pt x="6713220" y="3616960"/>
                    <a:pt x="6663690" y="3632200"/>
                    <a:pt x="6612890" y="3639820"/>
                  </a:cubicBezTo>
                  <a:cubicBezTo>
                    <a:pt x="6563360" y="3648710"/>
                    <a:pt x="6511290" y="3651250"/>
                    <a:pt x="6460490" y="3647440"/>
                  </a:cubicBezTo>
                  <a:cubicBezTo>
                    <a:pt x="6409690" y="3643630"/>
                    <a:pt x="6358890" y="3633470"/>
                    <a:pt x="6310630" y="3616960"/>
                  </a:cubicBezTo>
                  <a:cubicBezTo>
                    <a:pt x="6262370" y="3601720"/>
                    <a:pt x="6214110" y="3578860"/>
                    <a:pt x="6172200" y="3552190"/>
                  </a:cubicBezTo>
                  <a:cubicBezTo>
                    <a:pt x="6129020" y="3525520"/>
                    <a:pt x="6088380" y="3492500"/>
                    <a:pt x="6052820" y="3455670"/>
                  </a:cubicBezTo>
                  <a:cubicBezTo>
                    <a:pt x="6017260" y="3418840"/>
                    <a:pt x="5985510" y="3376930"/>
                    <a:pt x="5960110" y="3333750"/>
                  </a:cubicBezTo>
                  <a:cubicBezTo>
                    <a:pt x="5934710" y="3289300"/>
                    <a:pt x="5914390" y="3241040"/>
                    <a:pt x="5900420" y="3192780"/>
                  </a:cubicBezTo>
                  <a:cubicBezTo>
                    <a:pt x="5885180" y="3144520"/>
                    <a:pt x="5877560" y="3092450"/>
                    <a:pt x="5875020" y="3041650"/>
                  </a:cubicBezTo>
                  <a:cubicBezTo>
                    <a:pt x="5872480" y="2990850"/>
                    <a:pt x="5876290" y="2938780"/>
                    <a:pt x="5886450" y="2889250"/>
                  </a:cubicBezTo>
                  <a:cubicBezTo>
                    <a:pt x="5896610" y="2839720"/>
                    <a:pt x="5913120" y="2790190"/>
                    <a:pt x="5934710" y="2743200"/>
                  </a:cubicBezTo>
                  <a:cubicBezTo>
                    <a:pt x="5956300" y="2697480"/>
                    <a:pt x="5998210" y="2678430"/>
                    <a:pt x="6015990" y="2613660"/>
                  </a:cubicBezTo>
                  <a:cubicBezTo>
                    <a:pt x="6054090" y="2472690"/>
                    <a:pt x="5937250" y="2131060"/>
                    <a:pt x="5993130" y="1885950"/>
                  </a:cubicBezTo>
                  <a:cubicBezTo>
                    <a:pt x="6056630" y="1606550"/>
                    <a:pt x="6261100" y="1292860"/>
                    <a:pt x="6431280" y="1041400"/>
                  </a:cubicBezTo>
                  <a:cubicBezTo>
                    <a:pt x="6588760" y="806450"/>
                    <a:pt x="6761480" y="576580"/>
                    <a:pt x="6968490" y="416560"/>
                  </a:cubicBezTo>
                  <a:cubicBezTo>
                    <a:pt x="7164070" y="264160"/>
                    <a:pt x="7397750" y="102870"/>
                    <a:pt x="7631430" y="87630"/>
                  </a:cubicBezTo>
                  <a:cubicBezTo>
                    <a:pt x="7880350" y="71120"/>
                    <a:pt x="8260080" y="177800"/>
                    <a:pt x="8423910" y="358140"/>
                  </a:cubicBezTo>
                  <a:cubicBezTo>
                    <a:pt x="8586470" y="538480"/>
                    <a:pt x="8581390" y="909320"/>
                    <a:pt x="8613140" y="1172210"/>
                  </a:cubicBezTo>
                  <a:cubicBezTo>
                    <a:pt x="8641080" y="1414780"/>
                    <a:pt x="8666480" y="1643380"/>
                    <a:pt x="8619490" y="1880870"/>
                  </a:cubicBezTo>
                  <a:cubicBezTo>
                    <a:pt x="8567420" y="2141220"/>
                    <a:pt x="8497570" y="2476500"/>
                    <a:pt x="8286750" y="2668270"/>
                  </a:cubicBezTo>
                  <a:cubicBezTo>
                    <a:pt x="8027670" y="2903220"/>
                    <a:pt x="7332980" y="3154680"/>
                    <a:pt x="7057390" y="3053080"/>
                  </a:cubicBezTo>
                  <a:cubicBezTo>
                    <a:pt x="6847840" y="2978150"/>
                    <a:pt x="6718300" y="2669540"/>
                    <a:pt x="6659880" y="2433320"/>
                  </a:cubicBezTo>
                  <a:cubicBezTo>
                    <a:pt x="6595110" y="2170430"/>
                    <a:pt x="6630670" y="1798320"/>
                    <a:pt x="6737350" y="1535430"/>
                  </a:cubicBezTo>
                  <a:cubicBezTo>
                    <a:pt x="6841490" y="1277620"/>
                    <a:pt x="7062470" y="960120"/>
                    <a:pt x="7285990" y="869950"/>
                  </a:cubicBezTo>
                  <a:cubicBezTo>
                    <a:pt x="7487920" y="787400"/>
                    <a:pt x="7787640" y="852170"/>
                    <a:pt x="7992110" y="946150"/>
                  </a:cubicBezTo>
                  <a:cubicBezTo>
                    <a:pt x="8196580" y="1040130"/>
                    <a:pt x="8369300" y="1247140"/>
                    <a:pt x="8511540" y="1431290"/>
                  </a:cubicBezTo>
                  <a:cubicBezTo>
                    <a:pt x="8651240" y="1612900"/>
                    <a:pt x="8749030" y="1835150"/>
                    <a:pt x="8837930" y="2044700"/>
                  </a:cubicBezTo>
                  <a:cubicBezTo>
                    <a:pt x="8925560" y="2249170"/>
                    <a:pt x="9034780" y="2457450"/>
                    <a:pt x="9044940" y="2672080"/>
                  </a:cubicBezTo>
                  <a:cubicBezTo>
                    <a:pt x="9055100" y="2890520"/>
                    <a:pt x="9014460" y="3158490"/>
                    <a:pt x="8890000" y="3345180"/>
                  </a:cubicBezTo>
                  <a:cubicBezTo>
                    <a:pt x="8756650" y="3545840"/>
                    <a:pt x="8455660" y="3820160"/>
                    <a:pt x="8232140" y="3815080"/>
                  </a:cubicBezTo>
                  <a:cubicBezTo>
                    <a:pt x="7993380" y="3810000"/>
                    <a:pt x="7578090" y="3477260"/>
                    <a:pt x="7501890" y="3239770"/>
                  </a:cubicBezTo>
                  <a:cubicBezTo>
                    <a:pt x="7430770" y="3016250"/>
                    <a:pt x="7585710" y="2726690"/>
                    <a:pt x="7734300" y="2447290"/>
                  </a:cubicBezTo>
                  <a:cubicBezTo>
                    <a:pt x="7942580" y="2049780"/>
                    <a:pt x="8784590" y="1158240"/>
                    <a:pt x="8784590" y="1159510"/>
                  </a:cubicBezTo>
                  <a:cubicBezTo>
                    <a:pt x="8785860" y="1159510"/>
                    <a:pt x="8492490" y="1390650"/>
                    <a:pt x="8521700" y="1487170"/>
                  </a:cubicBezTo>
                  <a:cubicBezTo>
                    <a:pt x="8571230" y="1653540"/>
                    <a:pt x="9697720" y="1741170"/>
                    <a:pt x="9732010" y="1869440"/>
                  </a:cubicBezTo>
                  <a:cubicBezTo>
                    <a:pt x="9745980" y="1922780"/>
                    <a:pt x="9639300" y="1955800"/>
                    <a:pt x="9584690" y="2030730"/>
                  </a:cubicBezTo>
                  <a:cubicBezTo>
                    <a:pt x="9485630" y="2164080"/>
                    <a:pt x="9398000" y="2481580"/>
                    <a:pt x="9235440" y="2636520"/>
                  </a:cubicBezTo>
                  <a:cubicBezTo>
                    <a:pt x="9070340" y="2792730"/>
                    <a:pt x="8829040" y="2922270"/>
                    <a:pt x="8597900" y="2960370"/>
                  </a:cubicBezTo>
                  <a:cubicBezTo>
                    <a:pt x="8350250" y="2999740"/>
                    <a:pt x="7922260" y="2987040"/>
                    <a:pt x="7791450" y="2839720"/>
                  </a:cubicBezTo>
                  <a:cubicBezTo>
                    <a:pt x="7673340" y="2707640"/>
                    <a:pt x="7844790" y="2376170"/>
                    <a:pt x="7769860" y="2185670"/>
                  </a:cubicBezTo>
                  <a:cubicBezTo>
                    <a:pt x="7696200" y="1997710"/>
                    <a:pt x="7429500" y="1901190"/>
                    <a:pt x="7349490" y="1704340"/>
                  </a:cubicBezTo>
                  <a:cubicBezTo>
                    <a:pt x="7260590" y="1487170"/>
                    <a:pt x="7211060" y="969010"/>
                    <a:pt x="7303770" y="920750"/>
                  </a:cubicBezTo>
                  <a:cubicBezTo>
                    <a:pt x="7388860" y="876300"/>
                    <a:pt x="7819390" y="1173480"/>
                    <a:pt x="7839710" y="1338580"/>
                  </a:cubicBezTo>
                  <a:cubicBezTo>
                    <a:pt x="7862570" y="1518920"/>
                    <a:pt x="7467600" y="1744980"/>
                    <a:pt x="7348220" y="1973580"/>
                  </a:cubicBezTo>
                  <a:cubicBezTo>
                    <a:pt x="7231380" y="2194560"/>
                    <a:pt x="7180580" y="2446020"/>
                    <a:pt x="7123430" y="2687320"/>
                  </a:cubicBezTo>
                  <a:cubicBezTo>
                    <a:pt x="7066280" y="2926080"/>
                    <a:pt x="7070090" y="3284220"/>
                    <a:pt x="7002780" y="3413760"/>
                  </a:cubicBezTo>
                  <a:cubicBezTo>
                    <a:pt x="6972300" y="3472180"/>
                    <a:pt x="6932930" y="3489960"/>
                    <a:pt x="6892290" y="3520440"/>
                  </a:cubicBezTo>
                  <a:cubicBezTo>
                    <a:pt x="6851650" y="3550920"/>
                    <a:pt x="6807200" y="3577590"/>
                    <a:pt x="6760210" y="3596640"/>
                  </a:cubicBezTo>
                  <a:cubicBezTo>
                    <a:pt x="6713220" y="3616960"/>
                    <a:pt x="6663690" y="3632200"/>
                    <a:pt x="6612890" y="3639820"/>
                  </a:cubicBezTo>
                  <a:cubicBezTo>
                    <a:pt x="6563360" y="3648710"/>
                    <a:pt x="6511290" y="3651250"/>
                    <a:pt x="6460490" y="3647440"/>
                  </a:cubicBezTo>
                  <a:cubicBezTo>
                    <a:pt x="6409690" y="3643630"/>
                    <a:pt x="6358890" y="3633470"/>
                    <a:pt x="6310630" y="3616960"/>
                  </a:cubicBezTo>
                  <a:cubicBezTo>
                    <a:pt x="6262370" y="3601720"/>
                    <a:pt x="6215380" y="3578860"/>
                    <a:pt x="6172200" y="3552190"/>
                  </a:cubicBezTo>
                  <a:cubicBezTo>
                    <a:pt x="6129020" y="3525520"/>
                    <a:pt x="6088380" y="3492500"/>
                    <a:pt x="6052820" y="3455670"/>
                  </a:cubicBezTo>
                  <a:cubicBezTo>
                    <a:pt x="6017260" y="3418840"/>
                    <a:pt x="5985510" y="3376930"/>
                    <a:pt x="5960110" y="3333750"/>
                  </a:cubicBezTo>
                  <a:cubicBezTo>
                    <a:pt x="5934710" y="3289300"/>
                    <a:pt x="5914390" y="3241040"/>
                    <a:pt x="5900420" y="3192780"/>
                  </a:cubicBezTo>
                  <a:cubicBezTo>
                    <a:pt x="5885180" y="3144520"/>
                    <a:pt x="5877560" y="3092450"/>
                    <a:pt x="5875020" y="3041650"/>
                  </a:cubicBezTo>
                  <a:cubicBezTo>
                    <a:pt x="5872480" y="2990850"/>
                    <a:pt x="5876290" y="2938780"/>
                    <a:pt x="5886450" y="2889250"/>
                  </a:cubicBezTo>
                  <a:cubicBezTo>
                    <a:pt x="5896610" y="2839720"/>
                    <a:pt x="5913120" y="2790190"/>
                    <a:pt x="5934710" y="2744470"/>
                  </a:cubicBezTo>
                  <a:cubicBezTo>
                    <a:pt x="5956300" y="2697480"/>
                    <a:pt x="5980430" y="2664460"/>
                    <a:pt x="6015990" y="2613660"/>
                  </a:cubicBezTo>
                  <a:cubicBezTo>
                    <a:pt x="6070600" y="2536190"/>
                    <a:pt x="6127750" y="2405380"/>
                    <a:pt x="6240780" y="2327910"/>
                  </a:cubicBezTo>
                  <a:cubicBezTo>
                    <a:pt x="6400800" y="2217420"/>
                    <a:pt x="6889750" y="2034540"/>
                    <a:pt x="6950710" y="2105660"/>
                  </a:cubicBezTo>
                  <a:cubicBezTo>
                    <a:pt x="7007860" y="2174240"/>
                    <a:pt x="6728460" y="2482850"/>
                    <a:pt x="6647180" y="2705100"/>
                  </a:cubicBezTo>
                  <a:cubicBezTo>
                    <a:pt x="6554470" y="2957830"/>
                    <a:pt x="6502400" y="3390900"/>
                    <a:pt x="6446520" y="3552190"/>
                  </a:cubicBezTo>
                  <a:cubicBezTo>
                    <a:pt x="6422390" y="3619500"/>
                    <a:pt x="6407150" y="3647440"/>
                    <a:pt x="6380480" y="3690620"/>
                  </a:cubicBezTo>
                  <a:cubicBezTo>
                    <a:pt x="6353810" y="3733800"/>
                    <a:pt x="6320790" y="3774440"/>
                    <a:pt x="6283960" y="3810000"/>
                  </a:cubicBezTo>
                  <a:cubicBezTo>
                    <a:pt x="6248400" y="3845560"/>
                    <a:pt x="6206490" y="3877310"/>
                    <a:pt x="6162040" y="3902710"/>
                  </a:cubicBezTo>
                  <a:cubicBezTo>
                    <a:pt x="6118860" y="3928110"/>
                    <a:pt x="6070600" y="3948430"/>
                    <a:pt x="6022340" y="3962400"/>
                  </a:cubicBezTo>
                  <a:cubicBezTo>
                    <a:pt x="5972810" y="3977640"/>
                    <a:pt x="5920740" y="3985260"/>
                    <a:pt x="5871210" y="3987800"/>
                  </a:cubicBezTo>
                  <a:cubicBezTo>
                    <a:pt x="5820410" y="3990340"/>
                    <a:pt x="5768340" y="3986530"/>
                    <a:pt x="5717540" y="3976370"/>
                  </a:cubicBezTo>
                  <a:cubicBezTo>
                    <a:pt x="5668010" y="3966210"/>
                    <a:pt x="5618480" y="3949700"/>
                    <a:pt x="5572760" y="3928110"/>
                  </a:cubicBezTo>
                  <a:cubicBezTo>
                    <a:pt x="5527040" y="3906520"/>
                    <a:pt x="5482590" y="3878580"/>
                    <a:pt x="5443220" y="3846830"/>
                  </a:cubicBezTo>
                  <a:cubicBezTo>
                    <a:pt x="5403850" y="3815080"/>
                    <a:pt x="5367020" y="3776980"/>
                    <a:pt x="5336540" y="3736340"/>
                  </a:cubicBezTo>
                  <a:cubicBezTo>
                    <a:pt x="5306060" y="3695700"/>
                    <a:pt x="5279390" y="3651250"/>
                    <a:pt x="5259070" y="3604260"/>
                  </a:cubicBezTo>
                  <a:cubicBezTo>
                    <a:pt x="5240020" y="3557270"/>
                    <a:pt x="5224780" y="3507740"/>
                    <a:pt x="5217160" y="3456940"/>
                  </a:cubicBezTo>
                  <a:cubicBezTo>
                    <a:pt x="5208270" y="3407410"/>
                    <a:pt x="5205730" y="3355340"/>
                    <a:pt x="5209540" y="3304540"/>
                  </a:cubicBezTo>
                  <a:cubicBezTo>
                    <a:pt x="5213350" y="3253740"/>
                    <a:pt x="5222240" y="3228340"/>
                    <a:pt x="5240020" y="3154680"/>
                  </a:cubicBezTo>
                  <a:cubicBezTo>
                    <a:pt x="5290820" y="2940050"/>
                    <a:pt x="5477510" y="2288540"/>
                    <a:pt x="5589270" y="1913890"/>
                  </a:cubicBezTo>
                  <a:cubicBezTo>
                    <a:pt x="5681980" y="1602740"/>
                    <a:pt x="5792470" y="1333500"/>
                    <a:pt x="5859780" y="1061720"/>
                  </a:cubicBezTo>
                  <a:cubicBezTo>
                    <a:pt x="5919470" y="819150"/>
                    <a:pt x="5930900" y="501650"/>
                    <a:pt x="5984240" y="364490"/>
                  </a:cubicBezTo>
                  <a:cubicBezTo>
                    <a:pt x="6009640" y="299720"/>
                    <a:pt x="6033770" y="274320"/>
                    <a:pt x="6066790" y="234950"/>
                  </a:cubicBezTo>
                  <a:cubicBezTo>
                    <a:pt x="6098540" y="195580"/>
                    <a:pt x="6136640" y="158750"/>
                    <a:pt x="6177280" y="128270"/>
                  </a:cubicBezTo>
                  <a:cubicBezTo>
                    <a:pt x="6216650" y="97790"/>
                    <a:pt x="6262370" y="72390"/>
                    <a:pt x="6309360" y="52070"/>
                  </a:cubicBezTo>
                  <a:cubicBezTo>
                    <a:pt x="6356350" y="33020"/>
                    <a:pt x="6405880" y="17780"/>
                    <a:pt x="6456680" y="10160"/>
                  </a:cubicBezTo>
                  <a:cubicBezTo>
                    <a:pt x="6506210" y="1270"/>
                    <a:pt x="6559550" y="0"/>
                    <a:pt x="6609080" y="3810"/>
                  </a:cubicBezTo>
                  <a:cubicBezTo>
                    <a:pt x="6659880" y="7620"/>
                    <a:pt x="6711950" y="17780"/>
                    <a:pt x="6758940" y="34290"/>
                  </a:cubicBezTo>
                  <a:cubicBezTo>
                    <a:pt x="6807200" y="50800"/>
                    <a:pt x="6855460" y="72390"/>
                    <a:pt x="6897370" y="100330"/>
                  </a:cubicBezTo>
                  <a:cubicBezTo>
                    <a:pt x="6940550" y="127000"/>
                    <a:pt x="6981190" y="160020"/>
                    <a:pt x="7016750" y="196850"/>
                  </a:cubicBezTo>
                  <a:cubicBezTo>
                    <a:pt x="7051040" y="233680"/>
                    <a:pt x="7082790" y="275590"/>
                    <a:pt x="7108190" y="320040"/>
                  </a:cubicBezTo>
                  <a:cubicBezTo>
                    <a:pt x="7133590" y="363220"/>
                    <a:pt x="7153910" y="411480"/>
                    <a:pt x="7167880" y="459740"/>
                  </a:cubicBezTo>
                  <a:cubicBezTo>
                    <a:pt x="7181850" y="509270"/>
                    <a:pt x="7190740" y="561340"/>
                    <a:pt x="7192010" y="610870"/>
                  </a:cubicBezTo>
                  <a:cubicBezTo>
                    <a:pt x="7194550" y="661670"/>
                    <a:pt x="7190740" y="713740"/>
                    <a:pt x="7180580" y="764540"/>
                  </a:cubicBezTo>
                  <a:cubicBezTo>
                    <a:pt x="7170420" y="814070"/>
                    <a:pt x="7158990" y="847090"/>
                    <a:pt x="7131050" y="909320"/>
                  </a:cubicBezTo>
                  <a:cubicBezTo>
                    <a:pt x="7077710" y="1032510"/>
                    <a:pt x="6981190" y="1268730"/>
                    <a:pt x="6838950" y="1441450"/>
                  </a:cubicBezTo>
                  <a:cubicBezTo>
                    <a:pt x="6659880" y="1659890"/>
                    <a:pt x="6323330" y="1805940"/>
                    <a:pt x="6085840" y="2071370"/>
                  </a:cubicBezTo>
                  <a:cubicBezTo>
                    <a:pt x="5796280" y="2395220"/>
                    <a:pt x="5547360" y="2993390"/>
                    <a:pt x="5279390" y="3285490"/>
                  </a:cubicBezTo>
                  <a:cubicBezTo>
                    <a:pt x="5088890" y="3491230"/>
                    <a:pt x="4917440" y="3677920"/>
                    <a:pt x="4709160" y="3735070"/>
                  </a:cubicBezTo>
                  <a:cubicBezTo>
                    <a:pt x="4512310" y="3788410"/>
                    <a:pt x="4225290" y="3768090"/>
                    <a:pt x="4070350" y="3647440"/>
                  </a:cubicBezTo>
                  <a:cubicBezTo>
                    <a:pt x="3896360" y="3510280"/>
                    <a:pt x="3785870" y="3133090"/>
                    <a:pt x="3769360" y="2886710"/>
                  </a:cubicBezTo>
                  <a:cubicBezTo>
                    <a:pt x="3755390" y="2663190"/>
                    <a:pt x="3846830" y="2438400"/>
                    <a:pt x="3935730" y="2235200"/>
                  </a:cubicBezTo>
                  <a:cubicBezTo>
                    <a:pt x="4023360" y="2032000"/>
                    <a:pt x="4131310" y="1793240"/>
                    <a:pt x="4297680" y="1668780"/>
                  </a:cubicBezTo>
                  <a:cubicBezTo>
                    <a:pt x="4460240" y="1548130"/>
                    <a:pt x="4884420" y="1438910"/>
                    <a:pt x="4917440" y="1492250"/>
                  </a:cubicBezTo>
                  <a:cubicBezTo>
                    <a:pt x="4954270" y="1548130"/>
                    <a:pt x="4565650" y="1847850"/>
                    <a:pt x="4438650" y="2044700"/>
                  </a:cubicBezTo>
                  <a:cubicBezTo>
                    <a:pt x="4320540" y="2227580"/>
                    <a:pt x="4278630" y="2440940"/>
                    <a:pt x="4169410" y="2625090"/>
                  </a:cubicBezTo>
                  <a:cubicBezTo>
                    <a:pt x="4056380" y="2813050"/>
                    <a:pt x="3931920" y="3012440"/>
                    <a:pt x="3770630" y="3161030"/>
                  </a:cubicBezTo>
                  <a:cubicBezTo>
                    <a:pt x="3608070" y="3309620"/>
                    <a:pt x="3398520" y="3426460"/>
                    <a:pt x="3195320" y="3514090"/>
                  </a:cubicBezTo>
                  <a:cubicBezTo>
                    <a:pt x="2994660" y="3601720"/>
                    <a:pt x="2777490" y="3684270"/>
                    <a:pt x="2560320" y="3689350"/>
                  </a:cubicBezTo>
                  <a:cubicBezTo>
                    <a:pt x="2336800" y="3693160"/>
                    <a:pt x="2058670" y="3647440"/>
                    <a:pt x="1873250" y="3531870"/>
                  </a:cubicBezTo>
                  <a:cubicBezTo>
                    <a:pt x="1695450" y="3421380"/>
                    <a:pt x="1515110" y="3220720"/>
                    <a:pt x="1461770" y="3020060"/>
                  </a:cubicBezTo>
                  <a:cubicBezTo>
                    <a:pt x="1404620" y="2805430"/>
                    <a:pt x="1492250" y="2498090"/>
                    <a:pt x="1582420" y="2274570"/>
                  </a:cubicBezTo>
                  <a:cubicBezTo>
                    <a:pt x="1670050" y="2061210"/>
                    <a:pt x="1868170" y="1901190"/>
                    <a:pt x="1986280" y="1704340"/>
                  </a:cubicBezTo>
                  <a:cubicBezTo>
                    <a:pt x="2100580" y="1512570"/>
                    <a:pt x="2138680" y="1151890"/>
                    <a:pt x="2282190" y="1109980"/>
                  </a:cubicBezTo>
                  <a:cubicBezTo>
                    <a:pt x="2424430" y="1069340"/>
                    <a:pt x="2818130" y="1283970"/>
                    <a:pt x="2842260" y="1450340"/>
                  </a:cubicBezTo>
                  <a:cubicBezTo>
                    <a:pt x="2877820" y="1706880"/>
                    <a:pt x="2136140" y="2357120"/>
                    <a:pt x="1786890" y="2595880"/>
                  </a:cubicBezTo>
                  <a:cubicBezTo>
                    <a:pt x="1536700" y="2766060"/>
                    <a:pt x="1286510" y="2872740"/>
                    <a:pt x="1041400" y="2886710"/>
                  </a:cubicBezTo>
                  <a:cubicBezTo>
                    <a:pt x="812800" y="2898140"/>
                    <a:pt x="530860" y="2833370"/>
                    <a:pt x="364490" y="2703830"/>
                  </a:cubicBezTo>
                  <a:cubicBezTo>
                    <a:pt x="205740" y="2580640"/>
                    <a:pt x="96520" y="2346960"/>
                    <a:pt x="48260" y="2146300"/>
                  </a:cubicBezTo>
                  <a:cubicBezTo>
                    <a:pt x="0" y="1945640"/>
                    <a:pt x="17780" y="1715770"/>
                    <a:pt x="74930" y="1502410"/>
                  </a:cubicBezTo>
                  <a:cubicBezTo>
                    <a:pt x="139700" y="1262380"/>
                    <a:pt x="331470" y="960120"/>
                    <a:pt x="454660" y="783590"/>
                  </a:cubicBezTo>
                  <a:cubicBezTo>
                    <a:pt x="535940" y="668020"/>
                    <a:pt x="695960" y="546100"/>
                    <a:pt x="694690" y="519430"/>
                  </a:cubicBezTo>
                  <a:cubicBezTo>
                    <a:pt x="693420" y="514350"/>
                    <a:pt x="684530" y="510540"/>
                    <a:pt x="684530" y="510540"/>
                  </a:cubicBezTo>
                  <a:cubicBezTo>
                    <a:pt x="684530" y="510540"/>
                    <a:pt x="1637030" y="1370330"/>
                    <a:pt x="1637030" y="1370330"/>
                  </a:cubicBezTo>
                </a:path>
              </a:pathLst>
            </a:custGeom>
            <a:solidFill>
              <a:srgbClr val="5BA9E6">
                <a:alpha val="3568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DAF7UvZta3k</dc:identifier>
  <dcterms:modified xsi:type="dcterms:W3CDTF">2011-08-01T06:04:30Z</dcterms:modified>
  <cp:revision>1</cp:revision>
  <dc:title>Gray white simple modern Thesis Defense Presentation </dc:title>
</cp:coreProperties>
</file>